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bc.com/news/world-africa-34641418" TargetMode="External"/><Relationship Id="rId3" Type="http://schemas.openxmlformats.org/officeDocument/2006/relationships/hyperlink" Target="http://www.au.int/en/newsevents/19421/burkina-faso-presidential-and-legislative-elections-29-november-2015"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Shape 8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An Open Source elections database platform following the nine open elections data principles developed by the Open Elections Data Initiative (OEDI)</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Shape 9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Shape 27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 name="Shape 27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Shape 28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0" name="Shape 29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Shape 42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Shape 49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0" name="Shape 50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Shape 51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3" name="Shape 51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Shape 55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5" name="Shape 55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Shape 58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1" name="Shape 58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Shape 59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95" name="Shape 59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Shape 60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9" name="Shape 60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Shape 62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7" name="Shape 62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Shape 10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Public confidence in each step of an election process is critical to the integrity of the election. </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Citizens not only have a right to participate in elections, they have a right to know for themselves whether the electoral process is valid. </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Access to information about each phase of the election process is fundamental to creating and reinforcing public confidence in elections</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In order for citizens to participate in, understand, evaluate and, ultimately, accept an election process and its outcome as representing their will, election data must be open to citizens</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When these conditions are met, citizens can, among other things, use election data to participate more fully as voters or contestants, make informed choices about whom to elect, understand and accept how winners are determined, recommend reforms to improve the next election and hold electoral stakeholders accountable</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Open election data enhances the inclusiveness, transparency, accountability and competitiveness of elections. </a:t>
            </a:r>
            <a:endParaRPr/>
          </a:p>
          <a:p>
            <a:pPr indent="0" lvl="0" marL="0" marR="0" rtl="0" algn="l">
              <a:spcBef>
                <a:spcPts val="0"/>
              </a:spcBef>
              <a:spcAft>
                <a:spcPts val="0"/>
              </a:spcAft>
              <a:buNone/>
            </a:pPr>
            <a:r>
              <a:rPr b="0" i="0" lang="en-US" sz="1200" u="none" cap="none" strike="noStrike">
                <a:solidFill>
                  <a:schemeClr val="dk1"/>
                </a:solidFill>
                <a:latin typeface="Avenir"/>
                <a:ea typeface="Avenir"/>
                <a:cs typeface="Avenir"/>
                <a:sym typeface="Avenir"/>
              </a:rPr>
              <a:t>Election data is open when it is released in a manner that is timely, granular, available for free on the internet, complete and in bulk, analyzable, non-proprietary, non-discriminatory and available to anyone, license-free and permanent</a:t>
            </a:r>
            <a:endParaRPr/>
          </a:p>
        </p:txBody>
      </p:sp>
      <p:sp>
        <p:nvSpPr>
          <p:cNvPr id="107" name="Shape 10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Shape 64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44" name="Shape 64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Shape 65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59" name="Shape 65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Shape 67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73" name="Shape 67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Shape 68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88" name="Shape 68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Shape 70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2" name="Shape 70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Shape 71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6" name="Shape 71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Shape 72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0" name="Shape 73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Shape 74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4" name="Shape 74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Shape 75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8" name="Shape 75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Shape 8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Shape 85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52" name="Shape 85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Shape 12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Burkina Faso’s election commission worked with the country’s open data team to publish real-time, verified election results the day after the presidential elections of November 2015.</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election commission saw speedy results publication as a way to minimise the high-risk, rumour-prone election count period that can last for </a:t>
            </a:r>
            <a:r>
              <a:rPr b="0" i="0" lang="en-US" sz="1200" u="sng" cap="none" strike="noStrike">
                <a:solidFill>
                  <a:schemeClr val="hlink"/>
                </a:solidFill>
                <a:latin typeface="Calibri"/>
                <a:ea typeface="Calibri"/>
                <a:cs typeface="Calibri"/>
                <a:sym typeface="Calibri"/>
                <a:hlinkClick r:id="rId2"/>
              </a:rPr>
              <a:t>several days</a:t>
            </a:r>
            <a:r>
              <a:rPr b="0" i="0" lang="en-US" sz="1200" u="none" cap="none" strike="noStrike">
                <a:solidFill>
                  <a:schemeClr val="dk1"/>
                </a:solidFill>
                <a:latin typeface="Calibri"/>
                <a:ea typeface="Calibri"/>
                <a:cs typeface="Calibri"/>
                <a:sym typeface="Calibri"/>
              </a:rPr>
              <a:t> in African countries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Burkina Faso’s 2015 presidential elections took place without incident, and were regarded as a success by </a:t>
            </a:r>
            <a:r>
              <a:rPr b="0" i="0" lang="en-US" sz="1200" u="sng" cap="none" strike="noStrike">
                <a:solidFill>
                  <a:schemeClr val="hlink"/>
                </a:solidFill>
                <a:latin typeface="Calibri"/>
                <a:ea typeface="Calibri"/>
                <a:cs typeface="Calibri"/>
                <a:sym typeface="Calibri"/>
                <a:hlinkClick r:id="rId3"/>
              </a:rPr>
              <a:t>observers</a:t>
            </a:r>
            <a:r>
              <a:rPr b="0" i="0" lang="en-US" sz="1200" u="none" cap="none" strike="noStrike">
                <a:solidFill>
                  <a:schemeClr val="dk1"/>
                </a:solidFill>
                <a:latin typeface="Calibri"/>
                <a:ea typeface="Calibri"/>
                <a:cs typeface="Calibri"/>
                <a:sym typeface="Calibri"/>
              </a:rPr>
              <a:t>, with the other candidates conceding defeat before the result was announced at the end of that day immediately following the vote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project succeeded in its immediate aim: to </a:t>
            </a:r>
            <a:r>
              <a:rPr b="1" i="0" lang="en-US" sz="1200" u="none" cap="none" strike="noStrike">
                <a:solidFill>
                  <a:schemeClr val="dk1"/>
                </a:solidFill>
                <a:latin typeface="Calibri"/>
                <a:ea typeface="Calibri"/>
                <a:cs typeface="Calibri"/>
                <a:sym typeface="Calibri"/>
              </a:rPr>
              <a:t>use open data technology, tools and skills to ensure that official election results were securely shared</a:t>
            </a:r>
            <a:r>
              <a:rPr b="0" i="0" lang="en-US" sz="1200" u="none" cap="none" strike="noStrike">
                <a:solidFill>
                  <a:schemeClr val="dk1"/>
                </a:solidFill>
                <a:latin typeface="Calibri"/>
                <a:ea typeface="Calibri"/>
                <a:cs typeface="Calibri"/>
                <a:sym typeface="Calibri"/>
              </a:rPr>
              <a:t> with as wide a group as possible as quickly as possible.</a:t>
            </a:r>
            <a:endParaRPr b="0" i="0" sz="1200" u="none" cap="none" strike="noStrike">
              <a:solidFill>
                <a:schemeClr val="dk1"/>
              </a:solidFill>
              <a:latin typeface="Calibri"/>
              <a:ea typeface="Calibri"/>
              <a:cs typeface="Calibri"/>
              <a:sym typeface="Calibri"/>
            </a:endParaRPr>
          </a:p>
        </p:txBody>
      </p:sp>
      <p:sp>
        <p:nvSpPr>
          <p:cNvPr id="121" name="Shape 12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Shape 86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6" name="Shape 86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Shape 91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19" name="Shape 91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Shape 98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An Open Source elections database platform following the nine open elections data principles developed by the Open Elections Data Initiative (OEDI)</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6" name="Shape 98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Shape 100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1" name="Shape 100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Shape 101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5" name="Shape 101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Shape 102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9" name="Shape 102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Shape 10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Shape 105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9" name="Shape 105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Shape 13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OEDP g</a:t>
            </a:r>
            <a:r>
              <a:rPr b="0" i="0" lang="en-US" sz="1200" u="none" cap="none" strike="noStrike">
                <a:solidFill>
                  <a:schemeClr val="dk1"/>
                </a:solidFill>
                <a:latin typeface="Avenir"/>
                <a:ea typeface="Avenir"/>
                <a:cs typeface="Avenir"/>
                <a:sym typeface="Avenir"/>
              </a:rPr>
              <a:t>ives researchers, students, journalists, data gurus, civil society and the public access to historical election data in human and machine-readable formats for presidential, parliamentary, mayoral, district chairperson, local council, and village headman elections in Sierra Leone.</a:t>
            </a:r>
            <a:endParaRPr/>
          </a:p>
        </p:txBody>
      </p:sp>
      <p:sp>
        <p:nvSpPr>
          <p:cNvPr id="137" name="Shape 13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Shape 15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OEDP g</a:t>
            </a:r>
            <a:r>
              <a:rPr b="0" i="0" lang="en-US" sz="1200" u="none" cap="none" strike="noStrike">
                <a:solidFill>
                  <a:schemeClr val="dk1"/>
                </a:solidFill>
                <a:latin typeface="Avenir"/>
                <a:ea typeface="Avenir"/>
                <a:cs typeface="Avenir"/>
                <a:sym typeface="Avenir"/>
              </a:rPr>
              <a:t>ives researchers, students, journalists, data gurus, civil society and the public access to historical election data in human and machine-readable formats for presidential, parliamentary, mayoral, district chairperson, local council, and village headman elections in Sierra Leone.</a:t>
            </a:r>
            <a:endParaRPr/>
          </a:p>
        </p:txBody>
      </p:sp>
      <p:sp>
        <p:nvSpPr>
          <p:cNvPr id="151" name="Shape 15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Shape 164"/>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5" name="Shape 165"/>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200"/>
              <a:buFont typeface="Avenir"/>
              <a:buNone/>
            </a:pPr>
            <a:r>
              <a:rPr b="0" i="0" lang="en-US" sz="1200" u="none" cap="none" strike="noStrike">
                <a:solidFill>
                  <a:schemeClr val="dk1"/>
                </a:solidFill>
                <a:latin typeface="Avenir"/>
                <a:ea typeface="Avenir"/>
                <a:cs typeface="Avenir"/>
                <a:sym typeface="Avenir"/>
              </a:rPr>
              <a:t>There are links pointing to some election results provided in HTML tables and lists to download PDF copies of voter registration centers, official press releases, election calendar, candidates and parties and much more.</a:t>
            </a:r>
            <a:endParaRPr/>
          </a:p>
          <a:p>
            <a:pPr indent="0" lvl="0" marL="0" marR="0" rtl="0" algn="l">
              <a:lnSpc>
                <a:spcPct val="120000"/>
              </a:lnSpc>
              <a:spcBef>
                <a:spcPts val="0"/>
              </a:spcBef>
              <a:spcAft>
                <a:spcPts val="0"/>
              </a:spcAft>
              <a:buNone/>
            </a:pPr>
            <a:r>
              <a:t/>
            </a:r>
            <a:endParaRPr b="0" i="0" sz="1200" u="none" cap="none" strike="noStrike">
              <a:solidFill>
                <a:schemeClr val="dk1"/>
              </a:solidFill>
              <a:latin typeface="Avenir"/>
              <a:ea typeface="Avenir"/>
              <a:cs typeface="Avenir"/>
              <a:sym typeface="Avenir"/>
            </a:endParaRPr>
          </a:p>
          <a:p>
            <a:pPr indent="0" lvl="0" marL="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The major drawbacks to this approach are as follows;</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Data published by NEW is not machine-readable and does not cover all aspects of the election process</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The data made available is incomplete and their have been times when the website was not available for than 6 months in a row</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Only summary election results in PDF or HTML tables are published and where granular data is available, it stops at the district level.</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None of the published data is machine-readable</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The data is not published in a timely manner. Takes more than 48hrs to see official press release documents on the website</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During elections, results are granular results at the polling station level are not published in near real-time</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There is very little information about the political parties, their members and candidates</a:t>
            </a:r>
            <a:endParaRPr/>
          </a:p>
          <a:p>
            <a:pPr indent="0" lvl="1" marL="457200" marR="0" rtl="0" algn="l">
              <a:lnSpc>
                <a:spcPct val="120000"/>
              </a:lnSpc>
              <a:spcBef>
                <a:spcPts val="0"/>
              </a:spcBef>
              <a:spcAft>
                <a:spcPts val="0"/>
              </a:spcAft>
              <a:buNone/>
            </a:pPr>
            <a:r>
              <a:rPr b="0" i="0" lang="en-US" sz="1200" u="none" cap="none" strike="noStrike">
                <a:solidFill>
                  <a:schemeClr val="dk1"/>
                </a:solidFill>
                <a:latin typeface="Avenir"/>
                <a:ea typeface="Avenir"/>
                <a:cs typeface="Avenir"/>
                <a:sym typeface="Avenir"/>
              </a:rPr>
              <a:t>Polling station and voter registration data lacks geographic details for mapping.</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 name="Shape 22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Shape 23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0" name="Shape 24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Shape 257"/>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 name="Shape 25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Shape 17"/>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8" name="Shape 68"/>
        <p:cNvGrpSpPr/>
        <p:nvPr/>
      </p:nvGrpSpPr>
      <p:grpSpPr>
        <a:xfrm>
          <a:off x="0" y="0"/>
          <a:ext cx="0" cy="0"/>
          <a:chOff x="0" y="0"/>
          <a:chExt cx="0" cy="0"/>
        </a:xfrm>
      </p:grpSpPr>
      <p:sp>
        <p:nvSpPr>
          <p:cNvPr id="69" name="Shape 6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Shape 7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2" name="Shape 7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5" name="Shape 75"/>
        <p:cNvGrpSpPr/>
        <p:nvPr/>
      </p:nvGrpSpPr>
      <p:grpSpPr>
        <a:xfrm>
          <a:off x="0" y="0"/>
          <a:ext cx="0" cy="0"/>
          <a:chOff x="0" y="0"/>
          <a:chExt cx="0" cy="0"/>
        </a:xfrm>
      </p:grpSpPr>
      <p:sp>
        <p:nvSpPr>
          <p:cNvPr id="76" name="Shape 7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Shape 77"/>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Shape 8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Shape 83"/>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Shape 2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type="tx">
  <p:cSld name="TITLE_AND_BODY">
    <p:spTree>
      <p:nvGrpSpPr>
        <p:cNvPr id="27" name="Shape 27"/>
        <p:cNvGrpSpPr/>
        <p:nvPr/>
      </p:nvGrpSpPr>
      <p:grpSpPr>
        <a:xfrm>
          <a:off x="0" y="0"/>
          <a:ext cx="0" cy="0"/>
          <a:chOff x="0" y="0"/>
          <a:chExt cx="0" cy="0"/>
        </a:xfrm>
      </p:grpSpPr>
      <p:sp>
        <p:nvSpPr>
          <p:cNvPr id="28" name="Shape 2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Shape 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 name="Shape 30"/>
        <p:cNvGrpSpPr/>
        <p:nvPr/>
      </p:nvGrpSpPr>
      <p:grpSpPr>
        <a:xfrm>
          <a:off x="0" y="0"/>
          <a:ext cx="0" cy="0"/>
          <a:chOff x="0" y="0"/>
          <a:chExt cx="0" cy="0"/>
        </a:xfrm>
      </p:grpSpPr>
      <p:sp>
        <p:nvSpPr>
          <p:cNvPr id="31" name="Shape 3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Shape 3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6" name="Shape 36"/>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7" name="Shape 3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Shape 4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Shape 42"/>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Shape 48"/>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9" name="Shape 4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Shape 50"/>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2" name="Shape 52"/>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Shape 5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8" name="Shape 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Shape 63"/>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1.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ierraexpressmedia.com/?p=27982"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image" Target="../media/image1.png"/><Relationship Id="rId9" Type="http://schemas.openxmlformats.org/officeDocument/2006/relationships/image" Target="../media/image38.jpg"/><Relationship Id="rId5" Type="http://schemas.openxmlformats.org/officeDocument/2006/relationships/image" Target="../media/image37.jpg"/><Relationship Id="rId6" Type="http://schemas.openxmlformats.org/officeDocument/2006/relationships/image" Target="../media/image45.jpg"/><Relationship Id="rId7" Type="http://schemas.openxmlformats.org/officeDocument/2006/relationships/image" Target="../media/image39.jpg"/><Relationship Id="rId8"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electiondata.io/" TargetMode="External"/><Relationship Id="rId4" Type="http://schemas.openxmlformats.org/officeDocument/2006/relationships/hyperlink" Target="https://elections.sl/"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5.png"/><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necsl.org/" TargetMode="External"/><Relationship Id="rId4" Type="http://schemas.openxmlformats.org/officeDocument/2006/relationships/hyperlink" Target="http://salonevote.com/"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8998" l="0" r="0" t="-8999"/>
          </a:stretch>
        </a:blipFill>
      </p:bgPr>
    </p:bg>
    <p:spTree>
      <p:nvGrpSpPr>
        <p:cNvPr id="91" name="Shape 91"/>
        <p:cNvGrpSpPr/>
        <p:nvPr/>
      </p:nvGrpSpPr>
      <p:grpSpPr>
        <a:xfrm>
          <a:off x="0" y="0"/>
          <a:ext cx="0" cy="0"/>
          <a:chOff x="0" y="0"/>
          <a:chExt cx="0" cy="0"/>
        </a:xfrm>
      </p:grpSpPr>
      <p:sp>
        <p:nvSpPr>
          <p:cNvPr id="92" name="Shape 92"/>
          <p:cNvSpPr/>
          <p:nvPr/>
        </p:nvSpPr>
        <p:spPr>
          <a:xfrm>
            <a:off x="0" y="0"/>
            <a:ext cx="12192000" cy="6567947"/>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Shape 93"/>
          <p:cNvSpPr txBox="1"/>
          <p:nvPr>
            <p:ph type="ctrTitle"/>
          </p:nvPr>
        </p:nvSpPr>
        <p:spPr>
          <a:xfrm>
            <a:off x="1524000" y="1314581"/>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6000"/>
              <a:buFont typeface="Calibri"/>
              <a:buNone/>
            </a:pPr>
            <a:r>
              <a:rPr b="0" i="0" lang="en-US" sz="6000" u="none" cap="none" strike="noStrike">
                <a:solidFill>
                  <a:schemeClr val="lt1"/>
                </a:solidFill>
                <a:latin typeface="Calibri"/>
                <a:ea typeface="Calibri"/>
                <a:cs typeface="Calibri"/>
                <a:sym typeface="Calibri"/>
              </a:rPr>
              <a:t>Open Elections Data Platform (OEDP)</a:t>
            </a:r>
            <a:endParaRPr b="0" i="0" sz="6000" u="none" cap="none" strike="noStrike">
              <a:solidFill>
                <a:schemeClr val="lt1"/>
              </a:solidFill>
              <a:latin typeface="Calibri"/>
              <a:ea typeface="Calibri"/>
              <a:cs typeface="Calibri"/>
              <a:sym typeface="Calibri"/>
            </a:endParaRPr>
          </a:p>
        </p:txBody>
      </p:sp>
      <p:sp>
        <p:nvSpPr>
          <p:cNvPr id="94" name="Shape 94"/>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Shape 95"/>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96" name="Shape 96"/>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Shape 97"/>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Shape 98"/>
          <p:cNvSpPr/>
          <p:nvPr/>
        </p:nvSpPr>
        <p:spPr>
          <a:xfrm>
            <a:off x="0" y="-4321"/>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Shape 99"/>
          <p:cNvSpPr/>
          <p:nvPr/>
        </p:nvSpPr>
        <p:spPr>
          <a:xfrm flipH="1" rot="10800000">
            <a:off x="8931103" y="-4322"/>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0" name="Shape 100"/>
          <p:cNvPicPr preferRelativeResize="0"/>
          <p:nvPr/>
        </p:nvPicPr>
        <p:blipFill rotWithShape="1">
          <a:blip r:embed="rId4">
            <a:alphaModFix/>
          </a:blip>
          <a:srcRect b="0" l="0" r="0" t="0"/>
          <a:stretch/>
        </p:blipFill>
        <p:spPr>
          <a:xfrm>
            <a:off x="11218474" y="72368"/>
            <a:ext cx="867985" cy="867985"/>
          </a:xfrm>
          <a:prstGeom prst="rect">
            <a:avLst/>
          </a:prstGeom>
          <a:noFill/>
          <a:ln>
            <a:noFill/>
          </a:ln>
        </p:spPr>
      </p:pic>
      <p:sp>
        <p:nvSpPr>
          <p:cNvPr id="101" name="Shape 101"/>
          <p:cNvSpPr txBox="1"/>
          <p:nvPr/>
        </p:nvSpPr>
        <p:spPr>
          <a:xfrm>
            <a:off x="88490" y="147484"/>
            <a:ext cx="9782573" cy="753546"/>
          </a:xfrm>
          <a:prstGeom prst="rect">
            <a:avLst/>
          </a:prstGeom>
          <a:noFill/>
          <a:ln>
            <a:noFill/>
          </a:ln>
        </p:spPr>
        <p:txBody>
          <a:bodyPr anchorCtr="0" anchor="b" bIns="45700" lIns="91425" spcFirstLastPara="1" rIns="91425" wrap="square" tIns="45700">
            <a:noAutofit/>
          </a:bodyPr>
          <a:lstStyle/>
          <a:p>
            <a:pPr indent="0" lvl="0" marL="0" marR="0" rtl="0" algn="r">
              <a:lnSpc>
                <a:spcPct val="70000"/>
              </a:lnSpc>
              <a:spcBef>
                <a:spcPts val="0"/>
              </a:spcBef>
              <a:spcAft>
                <a:spcPts val="0"/>
              </a:spcAft>
              <a:buClr>
                <a:schemeClr val="lt1"/>
              </a:buClr>
              <a:buSzPts val="5550"/>
              <a:buFont typeface="Calibri"/>
              <a:buNone/>
            </a:pPr>
            <a:r>
              <a:rPr b="0" lang="en-US" sz="5550" u="none">
                <a:solidFill>
                  <a:schemeClr val="lt1"/>
                </a:solidFill>
                <a:latin typeface="Calibri"/>
                <a:ea typeface="Calibri"/>
                <a:cs typeface="Calibri"/>
                <a:sym typeface="Calibri"/>
              </a:rPr>
              <a:t>LAM-TECH Consulting Enterprises</a:t>
            </a:r>
            <a:endParaRPr b="0" sz="5550" u="none">
              <a:solidFill>
                <a:schemeClr val="lt1"/>
              </a:solidFill>
              <a:latin typeface="Calibri"/>
              <a:ea typeface="Calibri"/>
              <a:cs typeface="Calibri"/>
              <a:sym typeface="Calibri"/>
            </a:endParaRPr>
          </a:p>
        </p:txBody>
      </p:sp>
      <p:sp>
        <p:nvSpPr>
          <p:cNvPr id="102" name="Shape 102"/>
          <p:cNvSpPr txBox="1"/>
          <p:nvPr/>
        </p:nvSpPr>
        <p:spPr>
          <a:xfrm>
            <a:off x="1524000" y="4699737"/>
            <a:ext cx="9144000" cy="1441677"/>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t/>
            </a:r>
            <a:endParaRPr b="0" sz="6000" u="none">
              <a:solidFill>
                <a:schemeClr val="lt1"/>
              </a:solidFill>
              <a:latin typeface="Calibri"/>
              <a:ea typeface="Calibri"/>
              <a:cs typeface="Calibri"/>
              <a:sym typeface="Calibri"/>
            </a:endParaRPr>
          </a:p>
        </p:txBody>
      </p:sp>
      <p:sp>
        <p:nvSpPr>
          <p:cNvPr id="103" name="Shape 103"/>
          <p:cNvSpPr txBox="1"/>
          <p:nvPr/>
        </p:nvSpPr>
        <p:spPr>
          <a:xfrm>
            <a:off x="1667023" y="4409683"/>
            <a:ext cx="9144000" cy="1365183"/>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5850"/>
              <a:buFont typeface="Calibri"/>
              <a:buNone/>
            </a:pPr>
            <a:r>
              <a:rPr b="0" lang="en-US" sz="5850" u="none">
                <a:solidFill>
                  <a:schemeClr val="lt1"/>
                </a:solidFill>
                <a:latin typeface="Calibri"/>
                <a:ea typeface="Calibri"/>
                <a:cs typeface="Calibri"/>
                <a:sym typeface="Calibri"/>
              </a:rPr>
              <a:t>The Case for Sierra Leone</a:t>
            </a:r>
            <a:endParaRPr b="0" sz="5850" u="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Shape 279"/>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Shape 280"/>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Shape 281"/>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Shape 282"/>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Shape 283"/>
          <p:cNvSpPr txBox="1"/>
          <p:nvPr>
            <p:ph type="title"/>
          </p:nvPr>
        </p:nvSpPr>
        <p:spPr>
          <a:xfrm>
            <a:off x="147994" y="141804"/>
            <a:ext cx="10515600" cy="79799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Implementation Strategy</a:t>
            </a:r>
            <a:endParaRPr b="0" i="0" sz="4400" u="none" cap="none" strike="noStrike">
              <a:solidFill>
                <a:schemeClr val="lt1"/>
              </a:solidFill>
              <a:latin typeface="Calibri"/>
              <a:ea typeface="Calibri"/>
              <a:cs typeface="Calibri"/>
              <a:sym typeface="Calibri"/>
            </a:endParaRPr>
          </a:p>
        </p:txBody>
      </p:sp>
      <p:sp>
        <p:nvSpPr>
          <p:cNvPr id="284" name="Shape 284"/>
          <p:cNvSpPr txBox="1"/>
          <p:nvPr>
            <p:ph idx="1" type="body"/>
          </p:nvPr>
        </p:nvSpPr>
        <p:spPr>
          <a:xfrm>
            <a:off x="213064" y="1164186"/>
            <a:ext cx="11647503" cy="4970284"/>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To make this a reality, LAM-TECH is donated the platform to the people of Sierra Leone</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LAM-TECH will continue to manage the technology aspects and cost of the base platform at no additional cost to the country</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LAM-TECH will work with major election bodies like NEC and NEW to enable their monitors and observers use the platform to publish election results in near real-time for the 2018 general elections</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To effectively make use of the platform and publish election results in near real-time, LAM-TECH is recommending a total of 12,405 volunteers;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11,799 polling station data coordinators</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446 ward data coordinators</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132 constituency data coordinators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16 district data coordinators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5 regional data coordinators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1 national data coordinator</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1 platform/product/project manager, and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5 platform technical support engineers.</a:t>
            </a:r>
            <a:endParaRPr b="0" i="0" sz="1500" u="none" cap="none" strike="noStrike">
              <a:solidFill>
                <a:schemeClr val="dk1"/>
              </a:solidFill>
              <a:latin typeface="Avenir"/>
              <a:ea typeface="Avenir"/>
              <a:cs typeface="Avenir"/>
              <a:sym typeface="Avenir"/>
            </a:endParaRPr>
          </a:p>
        </p:txBody>
      </p:sp>
      <p:sp>
        <p:nvSpPr>
          <p:cNvPr id="285" name="Shape 285"/>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286" name="Shape 286"/>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Shape 29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Shape 297"/>
          <p:cNvSpPr txBox="1"/>
          <p:nvPr>
            <p:ph type="title"/>
          </p:nvPr>
        </p:nvSpPr>
        <p:spPr>
          <a:xfrm>
            <a:off x="147994" y="141804"/>
            <a:ext cx="10515600" cy="79799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Real-Time Election Results Data Flow</a:t>
            </a:r>
            <a:endParaRPr b="0" i="0" sz="4400" u="none" cap="none" strike="noStrike">
              <a:solidFill>
                <a:schemeClr val="lt1"/>
              </a:solidFill>
              <a:latin typeface="Calibri"/>
              <a:ea typeface="Calibri"/>
              <a:cs typeface="Calibri"/>
              <a:sym typeface="Calibri"/>
            </a:endParaRPr>
          </a:p>
        </p:txBody>
      </p:sp>
      <p:grpSp>
        <p:nvGrpSpPr>
          <p:cNvPr id="298" name="Shape 298"/>
          <p:cNvGrpSpPr/>
          <p:nvPr/>
        </p:nvGrpSpPr>
        <p:grpSpPr>
          <a:xfrm>
            <a:off x="367645" y="2389016"/>
            <a:ext cx="11642103" cy="2023819"/>
            <a:chOff x="0" y="2653711"/>
            <a:chExt cx="11642103" cy="2023819"/>
          </a:xfrm>
        </p:grpSpPr>
        <p:sp>
          <p:nvSpPr>
            <p:cNvPr id="299" name="Shape 299"/>
            <p:cNvSpPr/>
            <p:nvPr/>
          </p:nvSpPr>
          <p:spPr>
            <a:xfrm>
              <a:off x="0" y="4381362"/>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txBox="1"/>
            <p:nvPr/>
          </p:nvSpPr>
          <p:spPr>
            <a:xfrm>
              <a:off x="0" y="4381362"/>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Tallying of Polling Station Results</a:t>
              </a:r>
              <a:endParaRPr/>
            </a:p>
            <a:p>
              <a:pPr indent="0" lvl="0" marL="0" marR="0" rtl="0" algn="ctr">
                <a:lnSpc>
                  <a:spcPct val="90000"/>
                </a:lnSpc>
                <a:spcBef>
                  <a:spcPts val="210"/>
                </a:spcBef>
                <a:spcAft>
                  <a:spcPts val="0"/>
                </a:spcAft>
                <a:buNone/>
              </a:pPr>
              <a:r>
                <a:rPr lang="en-US" sz="600">
                  <a:solidFill>
                    <a:srgbClr val="7030A0"/>
                  </a:solidFill>
                  <a:latin typeface="Calibri"/>
                  <a:ea typeface="Calibri"/>
                  <a:cs typeface="Calibri"/>
                  <a:sym typeface="Calibri"/>
                </a:rPr>
                <a:t>Create, Review and Publish moderation steps</a:t>
              </a:r>
              <a:endParaRPr sz="600">
                <a:solidFill>
                  <a:schemeClr val="dk1"/>
                </a:solidFill>
                <a:latin typeface="Calibri"/>
                <a:ea typeface="Calibri"/>
                <a:cs typeface="Calibri"/>
                <a:sym typeface="Calibri"/>
              </a:endParaRPr>
            </a:p>
          </p:txBody>
        </p:sp>
        <p:sp>
          <p:nvSpPr>
            <p:cNvPr id="301" name="Shape 301"/>
            <p:cNvSpPr/>
            <p:nvPr/>
          </p:nvSpPr>
          <p:spPr>
            <a:xfrm>
              <a:off x="0" y="4035831"/>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txBox="1"/>
            <p:nvPr/>
          </p:nvSpPr>
          <p:spPr>
            <a:xfrm>
              <a:off x="0" y="4035831"/>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&amp; Automated Tallying of Ward Results</a:t>
              </a:r>
              <a:endParaRPr/>
            </a:p>
            <a:p>
              <a:pPr indent="0" lvl="0" marL="0" marR="0" rtl="0" algn="ctr">
                <a:lnSpc>
                  <a:spcPct val="90000"/>
                </a:lnSpc>
                <a:spcBef>
                  <a:spcPts val="210"/>
                </a:spcBef>
                <a:spcAft>
                  <a:spcPts val="0"/>
                </a:spcAft>
                <a:buNone/>
              </a:pPr>
              <a:r>
                <a:rPr lang="en-US" sz="600">
                  <a:solidFill>
                    <a:srgbClr val="7030A0"/>
                  </a:solidFill>
                  <a:latin typeface="Calibri"/>
                  <a:ea typeface="Calibri"/>
                  <a:cs typeface="Calibri"/>
                  <a:sym typeface="Calibri"/>
                </a:rPr>
                <a:t>Create, Review and Publish moderation steps</a:t>
              </a:r>
              <a:endParaRPr sz="600">
                <a:solidFill>
                  <a:schemeClr val="dk1"/>
                </a:solidFill>
                <a:latin typeface="Calibri"/>
                <a:ea typeface="Calibri"/>
                <a:cs typeface="Calibri"/>
                <a:sym typeface="Calibri"/>
              </a:endParaRPr>
            </a:p>
          </p:txBody>
        </p:sp>
        <p:sp>
          <p:nvSpPr>
            <p:cNvPr id="303" name="Shape 303"/>
            <p:cNvSpPr/>
            <p:nvPr/>
          </p:nvSpPr>
          <p:spPr>
            <a:xfrm>
              <a:off x="0" y="3690301"/>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txBox="1"/>
            <p:nvPr/>
          </p:nvSpPr>
          <p:spPr>
            <a:xfrm>
              <a:off x="0" y="3690301"/>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&amp; Automated Tallying of Constituency Results</a:t>
              </a:r>
              <a:endParaRPr/>
            </a:p>
            <a:p>
              <a:pPr indent="0" lvl="0" marL="0" marR="0" rtl="0" algn="ctr">
                <a:lnSpc>
                  <a:spcPct val="90000"/>
                </a:lnSpc>
                <a:spcBef>
                  <a:spcPts val="210"/>
                </a:spcBef>
                <a:spcAft>
                  <a:spcPts val="0"/>
                </a:spcAft>
                <a:buNone/>
              </a:pPr>
              <a:r>
                <a:rPr lang="en-US" sz="600">
                  <a:solidFill>
                    <a:srgbClr val="7030A0"/>
                  </a:solidFill>
                  <a:latin typeface="Calibri"/>
                  <a:ea typeface="Calibri"/>
                  <a:cs typeface="Calibri"/>
                  <a:sym typeface="Calibri"/>
                </a:rPr>
                <a:t>Create, Review and Publish moderation steps</a:t>
              </a:r>
              <a:endParaRPr sz="600">
                <a:solidFill>
                  <a:schemeClr val="dk1"/>
                </a:solidFill>
                <a:latin typeface="Calibri"/>
                <a:ea typeface="Calibri"/>
                <a:cs typeface="Calibri"/>
                <a:sym typeface="Calibri"/>
              </a:endParaRPr>
            </a:p>
          </p:txBody>
        </p:sp>
        <p:sp>
          <p:nvSpPr>
            <p:cNvPr id="305" name="Shape 305"/>
            <p:cNvSpPr/>
            <p:nvPr/>
          </p:nvSpPr>
          <p:spPr>
            <a:xfrm>
              <a:off x="0" y="3344771"/>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txBox="1"/>
            <p:nvPr/>
          </p:nvSpPr>
          <p:spPr>
            <a:xfrm>
              <a:off x="0" y="3344771"/>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&amp; Automated Tallying of District Results</a:t>
              </a:r>
              <a:endParaRPr/>
            </a:p>
            <a:p>
              <a:pPr indent="0" lvl="0" marL="0" marR="0" rtl="0" algn="ctr">
                <a:lnSpc>
                  <a:spcPct val="90000"/>
                </a:lnSpc>
                <a:spcBef>
                  <a:spcPts val="210"/>
                </a:spcBef>
                <a:spcAft>
                  <a:spcPts val="0"/>
                </a:spcAft>
                <a:buNone/>
              </a:pPr>
              <a:r>
                <a:rPr lang="en-US" sz="600">
                  <a:solidFill>
                    <a:srgbClr val="7030A0"/>
                  </a:solidFill>
                  <a:latin typeface="Calibri"/>
                  <a:ea typeface="Calibri"/>
                  <a:cs typeface="Calibri"/>
                  <a:sym typeface="Calibri"/>
                </a:rPr>
                <a:t>Create, Review and Publish moderation steps</a:t>
              </a:r>
              <a:endParaRPr sz="600">
                <a:solidFill>
                  <a:schemeClr val="dk1"/>
                </a:solidFill>
                <a:latin typeface="Calibri"/>
                <a:ea typeface="Calibri"/>
                <a:cs typeface="Calibri"/>
                <a:sym typeface="Calibri"/>
              </a:endParaRPr>
            </a:p>
          </p:txBody>
        </p:sp>
        <p:sp>
          <p:nvSpPr>
            <p:cNvPr id="307" name="Shape 307"/>
            <p:cNvSpPr/>
            <p:nvPr/>
          </p:nvSpPr>
          <p:spPr>
            <a:xfrm>
              <a:off x="0" y="2999241"/>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0" y="2999241"/>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&amp; Automated Tallying of Regional Results</a:t>
              </a:r>
              <a:endParaRPr/>
            </a:p>
            <a:p>
              <a:pPr indent="0" lvl="0" marL="0" marR="0" rtl="0" algn="ctr">
                <a:lnSpc>
                  <a:spcPct val="90000"/>
                </a:lnSpc>
                <a:spcBef>
                  <a:spcPts val="210"/>
                </a:spcBef>
                <a:spcAft>
                  <a:spcPts val="0"/>
                </a:spcAft>
                <a:buNone/>
              </a:pPr>
              <a:r>
                <a:rPr lang="en-US" sz="700">
                  <a:solidFill>
                    <a:srgbClr val="7030A0"/>
                  </a:solidFill>
                  <a:latin typeface="Calibri"/>
                  <a:ea typeface="Calibri"/>
                  <a:cs typeface="Calibri"/>
                  <a:sym typeface="Calibri"/>
                </a:rPr>
                <a:t>Create, Review and Publish moderation steps</a:t>
              </a:r>
              <a:endParaRPr sz="700">
                <a:solidFill>
                  <a:srgbClr val="7030A0"/>
                </a:solidFill>
                <a:latin typeface="Calibri"/>
                <a:ea typeface="Calibri"/>
                <a:cs typeface="Calibri"/>
                <a:sym typeface="Calibri"/>
              </a:endParaRPr>
            </a:p>
          </p:txBody>
        </p:sp>
        <p:sp>
          <p:nvSpPr>
            <p:cNvPr id="309" name="Shape 309"/>
            <p:cNvSpPr/>
            <p:nvPr/>
          </p:nvSpPr>
          <p:spPr>
            <a:xfrm>
              <a:off x="0" y="2653711"/>
              <a:ext cx="11642103" cy="296168"/>
            </a:xfrm>
            <a:prstGeom prst="roundRect">
              <a:avLst>
                <a:gd fmla="val 1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txBox="1"/>
            <p:nvPr/>
          </p:nvSpPr>
          <p:spPr>
            <a:xfrm>
              <a:off x="0" y="2653711"/>
              <a:ext cx="3492630" cy="296168"/>
            </a:xfrm>
            <a:prstGeom prst="rect">
              <a:avLst/>
            </a:prstGeom>
            <a:noFill/>
            <a:ln>
              <a:noFill/>
            </a:ln>
          </p:spPr>
          <p:txBody>
            <a:bodyPr anchorCtr="0" anchor="ctr" bIns="42650" lIns="42650" spcFirstLastPara="1" rIns="42650" wrap="square" tIns="42650">
              <a:noAutofit/>
            </a:bodyPr>
            <a:lstStyle/>
            <a:p>
              <a:pPr indent="0" lvl="0" marL="0" marR="0" rtl="0" algn="ctr">
                <a:lnSpc>
                  <a:spcPct val="90000"/>
                </a:lnSpc>
                <a:spcBef>
                  <a:spcPts val="0"/>
                </a:spcBef>
                <a:spcAft>
                  <a:spcPts val="0"/>
                </a:spcAft>
                <a:buNone/>
              </a:pPr>
              <a:r>
                <a:rPr lang="en-US" sz="600">
                  <a:solidFill>
                    <a:schemeClr val="dk1"/>
                  </a:solidFill>
                  <a:latin typeface="Calibri"/>
                  <a:ea typeface="Calibri"/>
                  <a:cs typeface="Calibri"/>
                  <a:sym typeface="Calibri"/>
                </a:rPr>
                <a:t>Manual &amp; Automated Tallying of National Results</a:t>
              </a:r>
              <a:endParaRPr/>
            </a:p>
            <a:p>
              <a:pPr indent="0" lvl="0" marL="0" marR="0" rtl="0" algn="ctr">
                <a:lnSpc>
                  <a:spcPct val="90000"/>
                </a:lnSpc>
                <a:spcBef>
                  <a:spcPts val="210"/>
                </a:spcBef>
                <a:spcAft>
                  <a:spcPts val="0"/>
                </a:spcAft>
                <a:buNone/>
              </a:pPr>
              <a:r>
                <a:rPr lang="en-US" sz="600">
                  <a:solidFill>
                    <a:srgbClr val="7030A0"/>
                  </a:solidFill>
                  <a:latin typeface="Calibri"/>
                  <a:ea typeface="Calibri"/>
                  <a:cs typeface="Calibri"/>
                  <a:sym typeface="Calibri"/>
                </a:rPr>
                <a:t>Create, Review and Publish moderation steps</a:t>
              </a:r>
              <a:endParaRPr sz="600">
                <a:solidFill>
                  <a:schemeClr val="dk1"/>
                </a:solidFill>
                <a:latin typeface="Calibri"/>
                <a:ea typeface="Calibri"/>
                <a:cs typeface="Calibri"/>
                <a:sym typeface="Calibri"/>
              </a:endParaRPr>
            </a:p>
          </p:txBody>
        </p:sp>
        <p:sp>
          <p:nvSpPr>
            <p:cNvPr id="311" name="Shape 311"/>
            <p:cNvSpPr/>
            <p:nvPr/>
          </p:nvSpPr>
          <p:spPr>
            <a:xfrm>
              <a:off x="8146890" y="2678391"/>
              <a:ext cx="773844"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txBox="1"/>
            <p:nvPr/>
          </p:nvSpPr>
          <p:spPr>
            <a:xfrm>
              <a:off x="8154119" y="2685620"/>
              <a:ext cx="759386"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National Data Coordinator</a:t>
              </a:r>
              <a:endParaRPr sz="500">
                <a:solidFill>
                  <a:schemeClr val="lt1"/>
                </a:solidFill>
                <a:latin typeface="Calibri"/>
                <a:ea typeface="Calibri"/>
                <a:cs typeface="Calibri"/>
                <a:sym typeface="Calibri"/>
              </a:endParaRPr>
            </a:p>
          </p:txBody>
        </p:sp>
        <p:sp>
          <p:nvSpPr>
            <p:cNvPr id="313" name="Shape 313"/>
            <p:cNvSpPr/>
            <p:nvPr/>
          </p:nvSpPr>
          <p:spPr>
            <a:xfrm>
              <a:off x="6331167" y="2925199"/>
              <a:ext cx="2202645" cy="98722"/>
            </a:xfrm>
            <a:custGeom>
              <a:pathLst>
                <a:path extrusionOk="0" h="120000" w="120000">
                  <a:moveTo>
                    <a:pt x="120000" y="0"/>
                  </a:moveTo>
                  <a:lnTo>
                    <a:pt x="120000" y="59999"/>
                  </a:lnTo>
                  <a:lnTo>
                    <a:pt x="0" y="59999"/>
                  </a:lnTo>
                  <a:lnTo>
                    <a:pt x="0" y="119999"/>
                  </a:lnTo>
                </a:path>
              </a:pathLst>
            </a:custGeom>
            <a:noFill/>
            <a:ln cap="flat" cmpd="sng" w="9525">
              <a:solidFill>
                <a:srgbClr val="345A99"/>
              </a:solidFill>
              <a:prstDash val="solid"/>
              <a:miter lim="800000"/>
              <a:headEnd len="sm" w="sm" type="none"/>
              <a:tailEnd len="sm" w="sm" type="none"/>
            </a:ln>
          </p:spPr>
        </p:sp>
        <p:sp>
          <p:nvSpPr>
            <p:cNvPr id="314" name="Shape 314"/>
            <p:cNvSpPr/>
            <p:nvPr/>
          </p:nvSpPr>
          <p:spPr>
            <a:xfrm>
              <a:off x="6146061" y="302392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txBox="1"/>
            <p:nvPr/>
          </p:nvSpPr>
          <p:spPr>
            <a:xfrm>
              <a:off x="6153290" y="303115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East Data Coordinator</a:t>
              </a:r>
              <a:endParaRPr sz="500">
                <a:solidFill>
                  <a:schemeClr val="lt1"/>
                </a:solidFill>
                <a:latin typeface="Calibri"/>
                <a:ea typeface="Calibri"/>
                <a:cs typeface="Calibri"/>
                <a:sym typeface="Calibri"/>
              </a:endParaRPr>
            </a:p>
          </p:txBody>
        </p:sp>
        <p:sp>
          <p:nvSpPr>
            <p:cNvPr id="316" name="Shape 316"/>
            <p:cNvSpPr/>
            <p:nvPr/>
          </p:nvSpPr>
          <p:spPr>
            <a:xfrm>
              <a:off x="5849892" y="3270729"/>
              <a:ext cx="481274"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17" name="Shape 317"/>
            <p:cNvSpPr/>
            <p:nvPr/>
          </p:nvSpPr>
          <p:spPr>
            <a:xfrm>
              <a:off x="5664787"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txBox="1"/>
            <p:nvPr/>
          </p:nvSpPr>
          <p:spPr>
            <a:xfrm>
              <a:off x="5672016"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Kailahun Data Coordinator</a:t>
              </a:r>
              <a:endParaRPr sz="500">
                <a:solidFill>
                  <a:schemeClr val="lt1"/>
                </a:solidFill>
                <a:latin typeface="Calibri"/>
                <a:ea typeface="Calibri"/>
                <a:cs typeface="Calibri"/>
                <a:sym typeface="Calibri"/>
              </a:endParaRPr>
            </a:p>
          </p:txBody>
        </p:sp>
        <p:sp>
          <p:nvSpPr>
            <p:cNvPr id="319" name="Shape 319"/>
            <p:cNvSpPr/>
            <p:nvPr/>
          </p:nvSpPr>
          <p:spPr>
            <a:xfrm>
              <a:off x="5368618" y="3616259"/>
              <a:ext cx="481274"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20" name="Shape 320"/>
            <p:cNvSpPr/>
            <p:nvPr/>
          </p:nvSpPr>
          <p:spPr>
            <a:xfrm>
              <a:off x="5183513"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txBox="1"/>
            <p:nvPr/>
          </p:nvSpPr>
          <p:spPr>
            <a:xfrm>
              <a:off x="5190742"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1</a:t>
              </a:r>
              <a:endParaRPr sz="500">
                <a:solidFill>
                  <a:schemeClr val="lt1"/>
                </a:solidFill>
                <a:latin typeface="Calibri"/>
                <a:ea typeface="Calibri"/>
                <a:cs typeface="Calibri"/>
                <a:sym typeface="Calibri"/>
              </a:endParaRPr>
            </a:p>
          </p:txBody>
        </p:sp>
        <p:sp>
          <p:nvSpPr>
            <p:cNvPr id="322" name="Shape 322"/>
            <p:cNvSpPr/>
            <p:nvPr/>
          </p:nvSpPr>
          <p:spPr>
            <a:xfrm>
              <a:off x="4406070" y="3961789"/>
              <a:ext cx="962548"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23" name="Shape 323"/>
            <p:cNvSpPr/>
            <p:nvPr/>
          </p:nvSpPr>
          <p:spPr>
            <a:xfrm>
              <a:off x="4220964"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txBox="1"/>
            <p:nvPr/>
          </p:nvSpPr>
          <p:spPr>
            <a:xfrm>
              <a:off x="4228193"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1</a:t>
              </a:r>
              <a:endParaRPr sz="500">
                <a:solidFill>
                  <a:schemeClr val="lt1"/>
                </a:solidFill>
                <a:latin typeface="Calibri"/>
                <a:ea typeface="Calibri"/>
                <a:cs typeface="Calibri"/>
                <a:sym typeface="Calibri"/>
              </a:endParaRPr>
            </a:p>
          </p:txBody>
        </p:sp>
        <p:sp>
          <p:nvSpPr>
            <p:cNvPr id="325" name="Shape 325"/>
            <p:cNvSpPr/>
            <p:nvPr/>
          </p:nvSpPr>
          <p:spPr>
            <a:xfrm>
              <a:off x="3684159" y="4307319"/>
              <a:ext cx="721911" cy="98722"/>
            </a:xfrm>
            <a:custGeom>
              <a:pathLst>
                <a:path extrusionOk="0" h="120000" w="120000">
                  <a:moveTo>
                    <a:pt x="119999" y="0"/>
                  </a:moveTo>
                  <a:lnTo>
                    <a:pt x="119999"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26" name="Shape 326"/>
            <p:cNvSpPr/>
            <p:nvPr/>
          </p:nvSpPr>
          <p:spPr>
            <a:xfrm>
              <a:off x="3499053"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txBox="1"/>
            <p:nvPr/>
          </p:nvSpPr>
          <p:spPr>
            <a:xfrm>
              <a:off x="3506282"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01001</a:t>
              </a:r>
              <a:endParaRPr sz="500">
                <a:solidFill>
                  <a:schemeClr val="lt1"/>
                </a:solidFill>
                <a:latin typeface="Calibri"/>
                <a:ea typeface="Calibri"/>
                <a:cs typeface="Calibri"/>
                <a:sym typeface="Calibri"/>
              </a:endParaRPr>
            </a:p>
          </p:txBody>
        </p:sp>
        <p:sp>
          <p:nvSpPr>
            <p:cNvPr id="328" name="Shape 328"/>
            <p:cNvSpPr/>
            <p:nvPr/>
          </p:nvSpPr>
          <p:spPr>
            <a:xfrm>
              <a:off x="4165433" y="430731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29" name="Shape 329"/>
            <p:cNvSpPr/>
            <p:nvPr/>
          </p:nvSpPr>
          <p:spPr>
            <a:xfrm>
              <a:off x="3980327"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txBox="1"/>
            <p:nvPr/>
          </p:nvSpPr>
          <p:spPr>
            <a:xfrm>
              <a:off x="3987556"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01002</a:t>
              </a:r>
              <a:endParaRPr sz="500">
                <a:solidFill>
                  <a:schemeClr val="lt1"/>
                </a:solidFill>
                <a:latin typeface="Calibri"/>
                <a:ea typeface="Calibri"/>
                <a:cs typeface="Calibri"/>
                <a:sym typeface="Calibri"/>
              </a:endParaRPr>
            </a:p>
          </p:txBody>
        </p:sp>
        <p:sp>
          <p:nvSpPr>
            <p:cNvPr id="331" name="Shape 331"/>
            <p:cNvSpPr/>
            <p:nvPr/>
          </p:nvSpPr>
          <p:spPr>
            <a:xfrm>
              <a:off x="4406070" y="430731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32" name="Shape 332"/>
            <p:cNvSpPr/>
            <p:nvPr/>
          </p:nvSpPr>
          <p:spPr>
            <a:xfrm>
              <a:off x="4461601"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txBox="1"/>
            <p:nvPr/>
          </p:nvSpPr>
          <p:spPr>
            <a:xfrm>
              <a:off x="4468830"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01003</a:t>
              </a:r>
              <a:endParaRPr sz="500">
                <a:solidFill>
                  <a:schemeClr val="lt1"/>
                </a:solidFill>
                <a:latin typeface="Calibri"/>
                <a:ea typeface="Calibri"/>
                <a:cs typeface="Calibri"/>
                <a:sym typeface="Calibri"/>
              </a:endParaRPr>
            </a:p>
          </p:txBody>
        </p:sp>
        <p:sp>
          <p:nvSpPr>
            <p:cNvPr id="334" name="Shape 334"/>
            <p:cNvSpPr/>
            <p:nvPr/>
          </p:nvSpPr>
          <p:spPr>
            <a:xfrm>
              <a:off x="4406070" y="4307319"/>
              <a:ext cx="721911" cy="98722"/>
            </a:xfrm>
            <a:custGeom>
              <a:pathLst>
                <a:path extrusionOk="0" h="120000" w="120000">
                  <a:moveTo>
                    <a:pt x="0" y="0"/>
                  </a:moveTo>
                  <a:lnTo>
                    <a:pt x="0" y="59999"/>
                  </a:lnTo>
                  <a:lnTo>
                    <a:pt x="119999" y="59999"/>
                  </a:lnTo>
                  <a:lnTo>
                    <a:pt x="119999" y="119999"/>
                  </a:lnTo>
                </a:path>
              </a:pathLst>
            </a:custGeom>
            <a:noFill/>
            <a:ln cap="flat" cmpd="sng" w="9525">
              <a:solidFill>
                <a:srgbClr val="3A66B1"/>
              </a:solidFill>
              <a:prstDash val="solid"/>
              <a:miter lim="800000"/>
              <a:headEnd len="sm" w="sm" type="none"/>
              <a:tailEnd len="sm" w="sm" type="none"/>
            </a:ln>
          </p:spPr>
        </p:sp>
        <p:sp>
          <p:nvSpPr>
            <p:cNvPr id="335" name="Shape 335"/>
            <p:cNvSpPr/>
            <p:nvPr/>
          </p:nvSpPr>
          <p:spPr>
            <a:xfrm>
              <a:off x="4942876"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txBox="1"/>
            <p:nvPr/>
          </p:nvSpPr>
          <p:spPr>
            <a:xfrm>
              <a:off x="4950105"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Nth</a:t>
              </a:r>
              <a:endParaRPr sz="500">
                <a:solidFill>
                  <a:schemeClr val="lt1"/>
                </a:solidFill>
                <a:latin typeface="Calibri"/>
                <a:ea typeface="Calibri"/>
                <a:cs typeface="Calibri"/>
                <a:sym typeface="Calibri"/>
              </a:endParaRPr>
            </a:p>
          </p:txBody>
        </p:sp>
        <p:sp>
          <p:nvSpPr>
            <p:cNvPr id="337" name="Shape 337"/>
            <p:cNvSpPr/>
            <p:nvPr/>
          </p:nvSpPr>
          <p:spPr>
            <a:xfrm>
              <a:off x="4887344" y="3961789"/>
              <a:ext cx="481274"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38" name="Shape 338"/>
            <p:cNvSpPr/>
            <p:nvPr/>
          </p:nvSpPr>
          <p:spPr>
            <a:xfrm>
              <a:off x="4702239"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4709468"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2</a:t>
              </a:r>
              <a:endParaRPr sz="500">
                <a:solidFill>
                  <a:schemeClr val="lt1"/>
                </a:solidFill>
                <a:latin typeface="Calibri"/>
                <a:ea typeface="Calibri"/>
                <a:cs typeface="Calibri"/>
                <a:sym typeface="Calibri"/>
              </a:endParaRPr>
            </a:p>
          </p:txBody>
        </p:sp>
        <p:sp>
          <p:nvSpPr>
            <p:cNvPr id="340" name="Shape 340"/>
            <p:cNvSpPr/>
            <p:nvPr/>
          </p:nvSpPr>
          <p:spPr>
            <a:xfrm>
              <a:off x="5322898" y="396178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341" name="Shape 341"/>
            <p:cNvSpPr/>
            <p:nvPr/>
          </p:nvSpPr>
          <p:spPr>
            <a:xfrm>
              <a:off x="5183513"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txBox="1"/>
            <p:nvPr/>
          </p:nvSpPr>
          <p:spPr>
            <a:xfrm>
              <a:off x="5190742"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3</a:t>
              </a:r>
              <a:endParaRPr sz="500">
                <a:solidFill>
                  <a:schemeClr val="lt1"/>
                </a:solidFill>
                <a:latin typeface="Calibri"/>
                <a:ea typeface="Calibri"/>
                <a:cs typeface="Calibri"/>
                <a:sym typeface="Calibri"/>
              </a:endParaRPr>
            </a:p>
          </p:txBody>
        </p:sp>
        <p:sp>
          <p:nvSpPr>
            <p:cNvPr id="343" name="Shape 343"/>
            <p:cNvSpPr/>
            <p:nvPr/>
          </p:nvSpPr>
          <p:spPr>
            <a:xfrm>
              <a:off x="5368618" y="3961789"/>
              <a:ext cx="481274"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44" name="Shape 344"/>
            <p:cNvSpPr/>
            <p:nvPr/>
          </p:nvSpPr>
          <p:spPr>
            <a:xfrm>
              <a:off x="5664787"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txBox="1"/>
            <p:nvPr/>
          </p:nvSpPr>
          <p:spPr>
            <a:xfrm>
              <a:off x="5672016"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4</a:t>
              </a:r>
              <a:endParaRPr sz="500">
                <a:solidFill>
                  <a:schemeClr val="lt1"/>
                </a:solidFill>
                <a:latin typeface="Calibri"/>
                <a:ea typeface="Calibri"/>
                <a:cs typeface="Calibri"/>
                <a:sym typeface="Calibri"/>
              </a:endParaRPr>
            </a:p>
          </p:txBody>
        </p:sp>
        <p:sp>
          <p:nvSpPr>
            <p:cNvPr id="346" name="Shape 346"/>
            <p:cNvSpPr/>
            <p:nvPr/>
          </p:nvSpPr>
          <p:spPr>
            <a:xfrm>
              <a:off x="5368618" y="3961789"/>
              <a:ext cx="962548"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47" name="Shape 347"/>
            <p:cNvSpPr/>
            <p:nvPr/>
          </p:nvSpPr>
          <p:spPr>
            <a:xfrm>
              <a:off x="6146061"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txBox="1"/>
            <p:nvPr/>
          </p:nvSpPr>
          <p:spPr>
            <a:xfrm>
              <a:off x="6153290"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Nth</a:t>
              </a:r>
              <a:endParaRPr sz="500">
                <a:solidFill>
                  <a:schemeClr val="lt1"/>
                </a:solidFill>
                <a:latin typeface="Calibri"/>
                <a:ea typeface="Calibri"/>
                <a:cs typeface="Calibri"/>
                <a:sym typeface="Calibri"/>
              </a:endParaRPr>
            </a:p>
          </p:txBody>
        </p:sp>
        <p:sp>
          <p:nvSpPr>
            <p:cNvPr id="349" name="Shape 349"/>
            <p:cNvSpPr/>
            <p:nvPr/>
          </p:nvSpPr>
          <p:spPr>
            <a:xfrm>
              <a:off x="5804172" y="361625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350" name="Shape 350"/>
            <p:cNvSpPr/>
            <p:nvPr/>
          </p:nvSpPr>
          <p:spPr>
            <a:xfrm>
              <a:off x="5664787"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txBox="1"/>
            <p:nvPr/>
          </p:nvSpPr>
          <p:spPr>
            <a:xfrm>
              <a:off x="5672016"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2</a:t>
              </a:r>
              <a:endParaRPr sz="500">
                <a:solidFill>
                  <a:schemeClr val="lt1"/>
                </a:solidFill>
                <a:latin typeface="Calibri"/>
                <a:ea typeface="Calibri"/>
                <a:cs typeface="Calibri"/>
                <a:sym typeface="Calibri"/>
              </a:endParaRPr>
            </a:p>
          </p:txBody>
        </p:sp>
        <p:sp>
          <p:nvSpPr>
            <p:cNvPr id="352" name="Shape 352"/>
            <p:cNvSpPr/>
            <p:nvPr/>
          </p:nvSpPr>
          <p:spPr>
            <a:xfrm>
              <a:off x="5849892" y="3616259"/>
              <a:ext cx="481274"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53" name="Shape 353"/>
            <p:cNvSpPr/>
            <p:nvPr/>
          </p:nvSpPr>
          <p:spPr>
            <a:xfrm>
              <a:off x="6146061"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txBox="1"/>
            <p:nvPr/>
          </p:nvSpPr>
          <p:spPr>
            <a:xfrm>
              <a:off x="6153290"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Nth</a:t>
              </a:r>
              <a:endParaRPr sz="500">
                <a:solidFill>
                  <a:schemeClr val="lt1"/>
                </a:solidFill>
                <a:latin typeface="Calibri"/>
                <a:ea typeface="Calibri"/>
                <a:cs typeface="Calibri"/>
                <a:sym typeface="Calibri"/>
              </a:endParaRPr>
            </a:p>
          </p:txBody>
        </p:sp>
        <p:sp>
          <p:nvSpPr>
            <p:cNvPr id="355" name="Shape 355"/>
            <p:cNvSpPr/>
            <p:nvPr/>
          </p:nvSpPr>
          <p:spPr>
            <a:xfrm>
              <a:off x="6285447" y="327072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356" name="Shape 356"/>
            <p:cNvSpPr/>
            <p:nvPr/>
          </p:nvSpPr>
          <p:spPr>
            <a:xfrm>
              <a:off x="6146061"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txBox="1"/>
            <p:nvPr/>
          </p:nvSpPr>
          <p:spPr>
            <a:xfrm>
              <a:off x="6153290"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Kenema Data Coordinator</a:t>
              </a:r>
              <a:endParaRPr sz="500">
                <a:solidFill>
                  <a:schemeClr val="lt1"/>
                </a:solidFill>
                <a:latin typeface="Calibri"/>
                <a:ea typeface="Calibri"/>
                <a:cs typeface="Calibri"/>
                <a:sym typeface="Calibri"/>
              </a:endParaRPr>
            </a:p>
          </p:txBody>
        </p:sp>
        <p:sp>
          <p:nvSpPr>
            <p:cNvPr id="358" name="Shape 358"/>
            <p:cNvSpPr/>
            <p:nvPr/>
          </p:nvSpPr>
          <p:spPr>
            <a:xfrm>
              <a:off x="6331167" y="3270729"/>
              <a:ext cx="481274"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59" name="Shape 359"/>
            <p:cNvSpPr/>
            <p:nvPr/>
          </p:nvSpPr>
          <p:spPr>
            <a:xfrm>
              <a:off x="6627335"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txBox="1"/>
            <p:nvPr/>
          </p:nvSpPr>
          <p:spPr>
            <a:xfrm>
              <a:off x="6634564"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Kono Data Coordinator</a:t>
              </a:r>
              <a:endParaRPr sz="500">
                <a:solidFill>
                  <a:schemeClr val="lt1"/>
                </a:solidFill>
                <a:latin typeface="Calibri"/>
                <a:ea typeface="Calibri"/>
                <a:cs typeface="Calibri"/>
                <a:sym typeface="Calibri"/>
              </a:endParaRPr>
            </a:p>
          </p:txBody>
        </p:sp>
        <p:sp>
          <p:nvSpPr>
            <p:cNvPr id="361" name="Shape 361"/>
            <p:cNvSpPr/>
            <p:nvPr/>
          </p:nvSpPr>
          <p:spPr>
            <a:xfrm>
              <a:off x="7534352" y="2925199"/>
              <a:ext cx="999460" cy="98722"/>
            </a:xfrm>
            <a:custGeom>
              <a:pathLst>
                <a:path extrusionOk="0" h="120000" w="120000">
                  <a:moveTo>
                    <a:pt x="120000" y="0"/>
                  </a:moveTo>
                  <a:lnTo>
                    <a:pt x="120000" y="59999"/>
                  </a:lnTo>
                  <a:lnTo>
                    <a:pt x="0" y="59999"/>
                  </a:lnTo>
                  <a:lnTo>
                    <a:pt x="0" y="119999"/>
                  </a:lnTo>
                </a:path>
              </a:pathLst>
            </a:custGeom>
            <a:noFill/>
            <a:ln cap="flat" cmpd="sng" w="9525">
              <a:solidFill>
                <a:srgbClr val="345A99"/>
              </a:solidFill>
              <a:prstDash val="solid"/>
              <a:miter lim="800000"/>
              <a:headEnd len="sm" w="sm" type="none"/>
              <a:tailEnd len="sm" w="sm" type="none"/>
            </a:ln>
          </p:spPr>
        </p:sp>
        <p:sp>
          <p:nvSpPr>
            <p:cNvPr id="362" name="Shape 362"/>
            <p:cNvSpPr/>
            <p:nvPr/>
          </p:nvSpPr>
          <p:spPr>
            <a:xfrm>
              <a:off x="7349247" y="302392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7356476" y="303115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North Regional Coordinator</a:t>
              </a:r>
              <a:endParaRPr sz="500">
                <a:solidFill>
                  <a:schemeClr val="lt1"/>
                </a:solidFill>
                <a:latin typeface="Calibri"/>
                <a:ea typeface="Calibri"/>
                <a:cs typeface="Calibri"/>
                <a:sym typeface="Calibri"/>
              </a:endParaRPr>
            </a:p>
          </p:txBody>
        </p:sp>
        <p:sp>
          <p:nvSpPr>
            <p:cNvPr id="364" name="Shape 364"/>
            <p:cNvSpPr/>
            <p:nvPr/>
          </p:nvSpPr>
          <p:spPr>
            <a:xfrm>
              <a:off x="7293715" y="327072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65" name="Shape 365"/>
            <p:cNvSpPr/>
            <p:nvPr/>
          </p:nvSpPr>
          <p:spPr>
            <a:xfrm>
              <a:off x="7108610"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txBox="1"/>
            <p:nvPr/>
          </p:nvSpPr>
          <p:spPr>
            <a:xfrm>
              <a:off x="7115839"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Bombali Data Coordinator</a:t>
              </a:r>
              <a:endParaRPr sz="500">
                <a:solidFill>
                  <a:schemeClr val="lt1"/>
                </a:solidFill>
                <a:latin typeface="Calibri"/>
                <a:ea typeface="Calibri"/>
                <a:cs typeface="Calibri"/>
                <a:sym typeface="Calibri"/>
              </a:endParaRPr>
            </a:p>
          </p:txBody>
        </p:sp>
        <p:sp>
          <p:nvSpPr>
            <p:cNvPr id="367" name="Shape 367"/>
            <p:cNvSpPr/>
            <p:nvPr/>
          </p:nvSpPr>
          <p:spPr>
            <a:xfrm>
              <a:off x="7534352" y="327072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68" name="Shape 368"/>
            <p:cNvSpPr/>
            <p:nvPr/>
          </p:nvSpPr>
          <p:spPr>
            <a:xfrm>
              <a:off x="7589884"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7597113"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Nth Data Coordinator</a:t>
              </a:r>
              <a:endParaRPr sz="500">
                <a:solidFill>
                  <a:schemeClr val="lt1"/>
                </a:solidFill>
                <a:latin typeface="Calibri"/>
                <a:ea typeface="Calibri"/>
                <a:cs typeface="Calibri"/>
                <a:sym typeface="Calibri"/>
              </a:endParaRPr>
            </a:p>
          </p:txBody>
        </p:sp>
        <p:sp>
          <p:nvSpPr>
            <p:cNvPr id="370" name="Shape 370"/>
            <p:cNvSpPr/>
            <p:nvPr/>
          </p:nvSpPr>
          <p:spPr>
            <a:xfrm>
              <a:off x="8533812" y="2925199"/>
              <a:ext cx="203725" cy="98722"/>
            </a:xfrm>
            <a:custGeom>
              <a:pathLst>
                <a:path extrusionOk="0" h="120000" w="120000">
                  <a:moveTo>
                    <a:pt x="0" y="0"/>
                  </a:moveTo>
                  <a:lnTo>
                    <a:pt x="0" y="59999"/>
                  </a:lnTo>
                  <a:lnTo>
                    <a:pt x="120000" y="59999"/>
                  </a:lnTo>
                  <a:lnTo>
                    <a:pt x="120000" y="119999"/>
                  </a:lnTo>
                </a:path>
              </a:pathLst>
            </a:custGeom>
            <a:noFill/>
            <a:ln cap="flat" cmpd="sng" w="9525">
              <a:solidFill>
                <a:srgbClr val="345A99"/>
              </a:solidFill>
              <a:prstDash val="solid"/>
              <a:miter lim="800000"/>
              <a:headEnd len="sm" w="sm" type="none"/>
              <a:tailEnd len="sm" w="sm" type="none"/>
            </a:ln>
          </p:spPr>
        </p:sp>
        <p:sp>
          <p:nvSpPr>
            <p:cNvPr id="371" name="Shape 371"/>
            <p:cNvSpPr/>
            <p:nvPr/>
          </p:nvSpPr>
          <p:spPr>
            <a:xfrm>
              <a:off x="8552432" y="302392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Shape 372"/>
            <p:cNvSpPr txBox="1"/>
            <p:nvPr/>
          </p:nvSpPr>
          <p:spPr>
            <a:xfrm>
              <a:off x="8559661" y="303115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South Regional Coordinator</a:t>
              </a:r>
              <a:endParaRPr sz="500">
                <a:solidFill>
                  <a:schemeClr val="lt1"/>
                </a:solidFill>
                <a:latin typeface="Calibri"/>
                <a:ea typeface="Calibri"/>
                <a:cs typeface="Calibri"/>
                <a:sym typeface="Calibri"/>
              </a:endParaRPr>
            </a:p>
          </p:txBody>
        </p:sp>
        <p:sp>
          <p:nvSpPr>
            <p:cNvPr id="373" name="Shape 373"/>
            <p:cNvSpPr/>
            <p:nvPr/>
          </p:nvSpPr>
          <p:spPr>
            <a:xfrm>
              <a:off x="8496900" y="327072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74" name="Shape 374"/>
            <p:cNvSpPr/>
            <p:nvPr/>
          </p:nvSpPr>
          <p:spPr>
            <a:xfrm>
              <a:off x="8311795"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txBox="1"/>
            <p:nvPr/>
          </p:nvSpPr>
          <p:spPr>
            <a:xfrm>
              <a:off x="8319024"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Bo Data Coordinator</a:t>
              </a:r>
              <a:endParaRPr sz="500">
                <a:solidFill>
                  <a:schemeClr val="lt1"/>
                </a:solidFill>
                <a:latin typeface="Calibri"/>
                <a:ea typeface="Calibri"/>
                <a:cs typeface="Calibri"/>
                <a:sym typeface="Calibri"/>
              </a:endParaRPr>
            </a:p>
          </p:txBody>
        </p:sp>
        <p:sp>
          <p:nvSpPr>
            <p:cNvPr id="376" name="Shape 376"/>
            <p:cNvSpPr/>
            <p:nvPr/>
          </p:nvSpPr>
          <p:spPr>
            <a:xfrm>
              <a:off x="8256263" y="361625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77" name="Shape 377"/>
            <p:cNvSpPr/>
            <p:nvPr/>
          </p:nvSpPr>
          <p:spPr>
            <a:xfrm>
              <a:off x="8071158"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txBox="1"/>
            <p:nvPr/>
          </p:nvSpPr>
          <p:spPr>
            <a:xfrm>
              <a:off x="8078387"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78</a:t>
              </a:r>
              <a:endParaRPr sz="500">
                <a:solidFill>
                  <a:schemeClr val="lt1"/>
                </a:solidFill>
                <a:latin typeface="Calibri"/>
                <a:ea typeface="Calibri"/>
                <a:cs typeface="Calibri"/>
                <a:sym typeface="Calibri"/>
              </a:endParaRPr>
            </a:p>
          </p:txBody>
        </p:sp>
        <p:sp>
          <p:nvSpPr>
            <p:cNvPr id="379" name="Shape 379"/>
            <p:cNvSpPr/>
            <p:nvPr/>
          </p:nvSpPr>
          <p:spPr>
            <a:xfrm>
              <a:off x="8496900" y="361625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80" name="Shape 380"/>
            <p:cNvSpPr/>
            <p:nvPr/>
          </p:nvSpPr>
          <p:spPr>
            <a:xfrm>
              <a:off x="8552432"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txBox="1"/>
            <p:nvPr/>
          </p:nvSpPr>
          <p:spPr>
            <a:xfrm>
              <a:off x="8559661"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Nth</a:t>
              </a:r>
              <a:endParaRPr sz="500">
                <a:solidFill>
                  <a:schemeClr val="lt1"/>
                </a:solidFill>
                <a:latin typeface="Calibri"/>
                <a:ea typeface="Calibri"/>
                <a:cs typeface="Calibri"/>
                <a:sym typeface="Calibri"/>
              </a:endParaRPr>
            </a:p>
          </p:txBody>
        </p:sp>
        <p:sp>
          <p:nvSpPr>
            <p:cNvPr id="382" name="Shape 382"/>
            <p:cNvSpPr/>
            <p:nvPr/>
          </p:nvSpPr>
          <p:spPr>
            <a:xfrm>
              <a:off x="8496900" y="396178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83" name="Shape 383"/>
            <p:cNvSpPr/>
            <p:nvPr/>
          </p:nvSpPr>
          <p:spPr>
            <a:xfrm>
              <a:off x="8311795"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8319024"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281</a:t>
              </a:r>
              <a:endParaRPr sz="500">
                <a:solidFill>
                  <a:schemeClr val="lt1"/>
                </a:solidFill>
                <a:latin typeface="Calibri"/>
                <a:ea typeface="Calibri"/>
                <a:cs typeface="Calibri"/>
                <a:sym typeface="Calibri"/>
              </a:endParaRPr>
            </a:p>
          </p:txBody>
        </p:sp>
        <p:sp>
          <p:nvSpPr>
            <p:cNvPr id="385" name="Shape 385"/>
            <p:cNvSpPr/>
            <p:nvPr/>
          </p:nvSpPr>
          <p:spPr>
            <a:xfrm>
              <a:off x="8737538" y="396178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86" name="Shape 386"/>
            <p:cNvSpPr/>
            <p:nvPr/>
          </p:nvSpPr>
          <p:spPr>
            <a:xfrm>
              <a:off x="8793069"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txBox="1"/>
            <p:nvPr/>
          </p:nvSpPr>
          <p:spPr>
            <a:xfrm>
              <a:off x="8800298"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Nth</a:t>
              </a:r>
              <a:endParaRPr sz="500">
                <a:solidFill>
                  <a:schemeClr val="lt1"/>
                </a:solidFill>
                <a:latin typeface="Calibri"/>
                <a:ea typeface="Calibri"/>
                <a:cs typeface="Calibri"/>
                <a:sym typeface="Calibri"/>
              </a:endParaRPr>
            </a:p>
          </p:txBody>
        </p:sp>
        <p:sp>
          <p:nvSpPr>
            <p:cNvPr id="388" name="Shape 388"/>
            <p:cNvSpPr/>
            <p:nvPr/>
          </p:nvSpPr>
          <p:spPr>
            <a:xfrm>
              <a:off x="8932455" y="430731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389" name="Shape 389"/>
            <p:cNvSpPr/>
            <p:nvPr/>
          </p:nvSpPr>
          <p:spPr>
            <a:xfrm>
              <a:off x="8793069"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txBox="1"/>
            <p:nvPr/>
          </p:nvSpPr>
          <p:spPr>
            <a:xfrm>
              <a:off x="8800298"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Nth</a:t>
              </a:r>
              <a:endParaRPr sz="500">
                <a:solidFill>
                  <a:schemeClr val="lt1"/>
                </a:solidFill>
                <a:latin typeface="Calibri"/>
                <a:ea typeface="Calibri"/>
                <a:cs typeface="Calibri"/>
                <a:sym typeface="Calibri"/>
              </a:endParaRPr>
            </a:p>
          </p:txBody>
        </p:sp>
        <p:sp>
          <p:nvSpPr>
            <p:cNvPr id="391" name="Shape 391"/>
            <p:cNvSpPr/>
            <p:nvPr/>
          </p:nvSpPr>
          <p:spPr>
            <a:xfrm>
              <a:off x="8737538" y="327072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392" name="Shape 392"/>
            <p:cNvSpPr/>
            <p:nvPr/>
          </p:nvSpPr>
          <p:spPr>
            <a:xfrm>
              <a:off x="8793069"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txBox="1"/>
            <p:nvPr/>
          </p:nvSpPr>
          <p:spPr>
            <a:xfrm>
              <a:off x="8800298"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Nth Data Coordinator</a:t>
              </a:r>
              <a:endParaRPr sz="500">
                <a:solidFill>
                  <a:schemeClr val="lt1"/>
                </a:solidFill>
                <a:latin typeface="Calibri"/>
                <a:ea typeface="Calibri"/>
                <a:cs typeface="Calibri"/>
                <a:sym typeface="Calibri"/>
              </a:endParaRPr>
            </a:p>
          </p:txBody>
        </p:sp>
        <p:sp>
          <p:nvSpPr>
            <p:cNvPr id="394" name="Shape 394"/>
            <p:cNvSpPr/>
            <p:nvPr/>
          </p:nvSpPr>
          <p:spPr>
            <a:xfrm>
              <a:off x="8533812" y="2925199"/>
              <a:ext cx="1203185" cy="98722"/>
            </a:xfrm>
            <a:custGeom>
              <a:pathLst>
                <a:path extrusionOk="0" h="120000" w="120000">
                  <a:moveTo>
                    <a:pt x="0" y="0"/>
                  </a:moveTo>
                  <a:lnTo>
                    <a:pt x="0" y="59999"/>
                  </a:lnTo>
                  <a:lnTo>
                    <a:pt x="120000" y="59999"/>
                  </a:lnTo>
                  <a:lnTo>
                    <a:pt x="120000" y="119999"/>
                  </a:lnTo>
                </a:path>
              </a:pathLst>
            </a:custGeom>
            <a:noFill/>
            <a:ln cap="flat" cmpd="sng" w="9525">
              <a:solidFill>
                <a:srgbClr val="345A99"/>
              </a:solidFill>
              <a:prstDash val="solid"/>
              <a:miter lim="800000"/>
              <a:headEnd len="sm" w="sm" type="none"/>
              <a:tailEnd len="sm" w="sm" type="none"/>
            </a:ln>
          </p:spPr>
        </p:sp>
        <p:sp>
          <p:nvSpPr>
            <p:cNvPr id="395" name="Shape 395"/>
            <p:cNvSpPr/>
            <p:nvPr/>
          </p:nvSpPr>
          <p:spPr>
            <a:xfrm>
              <a:off x="9551892" y="302392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txBox="1"/>
            <p:nvPr/>
          </p:nvSpPr>
          <p:spPr>
            <a:xfrm>
              <a:off x="9559121" y="303115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West Regional Coordinator</a:t>
              </a:r>
              <a:endParaRPr sz="500">
                <a:solidFill>
                  <a:schemeClr val="lt1"/>
                </a:solidFill>
                <a:latin typeface="Calibri"/>
                <a:ea typeface="Calibri"/>
                <a:cs typeface="Calibri"/>
                <a:sym typeface="Calibri"/>
              </a:endParaRPr>
            </a:p>
          </p:txBody>
        </p:sp>
        <p:sp>
          <p:nvSpPr>
            <p:cNvPr id="397" name="Shape 397"/>
            <p:cNvSpPr/>
            <p:nvPr/>
          </p:nvSpPr>
          <p:spPr>
            <a:xfrm>
              <a:off x="9496361" y="327072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398" name="Shape 398"/>
            <p:cNvSpPr/>
            <p:nvPr/>
          </p:nvSpPr>
          <p:spPr>
            <a:xfrm>
              <a:off x="9274343" y="3369452"/>
              <a:ext cx="444034"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txBox="1"/>
            <p:nvPr/>
          </p:nvSpPr>
          <p:spPr>
            <a:xfrm>
              <a:off x="9281572" y="3376681"/>
              <a:ext cx="429576"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Western Area Urban Data Coordinator</a:t>
              </a:r>
              <a:endParaRPr sz="500">
                <a:solidFill>
                  <a:schemeClr val="lt1"/>
                </a:solidFill>
                <a:latin typeface="Calibri"/>
                <a:ea typeface="Calibri"/>
                <a:cs typeface="Calibri"/>
                <a:sym typeface="Calibri"/>
              </a:endParaRPr>
            </a:p>
          </p:txBody>
        </p:sp>
        <p:sp>
          <p:nvSpPr>
            <p:cNvPr id="400" name="Shape 400"/>
            <p:cNvSpPr/>
            <p:nvPr/>
          </p:nvSpPr>
          <p:spPr>
            <a:xfrm>
              <a:off x="9736998" y="3270729"/>
              <a:ext cx="277548"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401" name="Shape 401"/>
            <p:cNvSpPr/>
            <p:nvPr/>
          </p:nvSpPr>
          <p:spPr>
            <a:xfrm>
              <a:off x="9829441"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txBox="1"/>
            <p:nvPr/>
          </p:nvSpPr>
          <p:spPr>
            <a:xfrm>
              <a:off x="9836670"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Nth Data Coordinator</a:t>
              </a:r>
              <a:endParaRPr sz="500">
                <a:solidFill>
                  <a:schemeClr val="lt1"/>
                </a:solidFill>
                <a:latin typeface="Calibri"/>
                <a:ea typeface="Calibri"/>
                <a:cs typeface="Calibri"/>
                <a:sym typeface="Calibri"/>
              </a:endParaRPr>
            </a:p>
          </p:txBody>
        </p:sp>
        <p:sp>
          <p:nvSpPr>
            <p:cNvPr id="403" name="Shape 403"/>
            <p:cNvSpPr/>
            <p:nvPr/>
          </p:nvSpPr>
          <p:spPr>
            <a:xfrm>
              <a:off x="8533812" y="2925199"/>
              <a:ext cx="2202645" cy="98722"/>
            </a:xfrm>
            <a:custGeom>
              <a:pathLst>
                <a:path extrusionOk="0" h="120000" w="120000">
                  <a:moveTo>
                    <a:pt x="0" y="0"/>
                  </a:moveTo>
                  <a:lnTo>
                    <a:pt x="0" y="59999"/>
                  </a:lnTo>
                  <a:lnTo>
                    <a:pt x="120000" y="59999"/>
                  </a:lnTo>
                  <a:lnTo>
                    <a:pt x="120000" y="119999"/>
                  </a:lnTo>
                </a:path>
              </a:pathLst>
            </a:custGeom>
            <a:noFill/>
            <a:ln cap="flat" cmpd="sng" w="9525">
              <a:solidFill>
                <a:srgbClr val="345A99"/>
              </a:solidFill>
              <a:prstDash val="solid"/>
              <a:miter lim="800000"/>
              <a:headEnd len="sm" w="sm" type="none"/>
              <a:tailEnd len="sm" w="sm" type="none"/>
            </a:ln>
          </p:spPr>
        </p:sp>
        <p:sp>
          <p:nvSpPr>
            <p:cNvPr id="404" name="Shape 404"/>
            <p:cNvSpPr/>
            <p:nvPr/>
          </p:nvSpPr>
          <p:spPr>
            <a:xfrm>
              <a:off x="10551353" y="302392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txBox="1"/>
            <p:nvPr/>
          </p:nvSpPr>
          <p:spPr>
            <a:xfrm>
              <a:off x="10558582" y="303115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North-West Regional Coordinator</a:t>
              </a:r>
              <a:endParaRPr sz="500">
                <a:solidFill>
                  <a:schemeClr val="lt1"/>
                </a:solidFill>
                <a:latin typeface="Calibri"/>
                <a:ea typeface="Calibri"/>
                <a:cs typeface="Calibri"/>
                <a:sym typeface="Calibri"/>
              </a:endParaRPr>
            </a:p>
          </p:txBody>
        </p:sp>
        <p:sp>
          <p:nvSpPr>
            <p:cNvPr id="406" name="Shape 406"/>
            <p:cNvSpPr/>
            <p:nvPr/>
          </p:nvSpPr>
          <p:spPr>
            <a:xfrm>
              <a:off x="10495821" y="327072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407" name="Shape 407"/>
            <p:cNvSpPr/>
            <p:nvPr/>
          </p:nvSpPr>
          <p:spPr>
            <a:xfrm>
              <a:off x="10310716"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10317945"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Karene Data Coordinator</a:t>
              </a:r>
              <a:endParaRPr sz="500">
                <a:solidFill>
                  <a:schemeClr val="lt1"/>
                </a:solidFill>
                <a:latin typeface="Calibri"/>
                <a:ea typeface="Calibri"/>
                <a:cs typeface="Calibri"/>
                <a:sym typeface="Calibri"/>
              </a:endParaRPr>
            </a:p>
          </p:txBody>
        </p:sp>
        <p:sp>
          <p:nvSpPr>
            <p:cNvPr id="409" name="Shape 409"/>
            <p:cNvSpPr/>
            <p:nvPr/>
          </p:nvSpPr>
          <p:spPr>
            <a:xfrm>
              <a:off x="10736458" y="327072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410" name="Shape 410"/>
            <p:cNvSpPr/>
            <p:nvPr/>
          </p:nvSpPr>
          <p:spPr>
            <a:xfrm>
              <a:off x="10791990" y="336945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txBox="1"/>
            <p:nvPr/>
          </p:nvSpPr>
          <p:spPr>
            <a:xfrm>
              <a:off x="10799219" y="337668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Nth Data Coordinator</a:t>
              </a:r>
              <a:endParaRPr sz="500">
                <a:solidFill>
                  <a:schemeClr val="lt1"/>
                </a:solidFill>
                <a:latin typeface="Calibri"/>
                <a:ea typeface="Calibri"/>
                <a:cs typeface="Calibri"/>
                <a:sym typeface="Calibri"/>
              </a:endParaRPr>
            </a:p>
          </p:txBody>
        </p:sp>
        <p:sp>
          <p:nvSpPr>
            <p:cNvPr id="412" name="Shape 412"/>
            <p:cNvSpPr/>
            <p:nvPr/>
          </p:nvSpPr>
          <p:spPr>
            <a:xfrm>
              <a:off x="10736458" y="3616259"/>
              <a:ext cx="240637" cy="98722"/>
            </a:xfrm>
            <a:custGeom>
              <a:pathLst>
                <a:path extrusionOk="0" h="120000" w="120000">
                  <a:moveTo>
                    <a:pt x="120000" y="0"/>
                  </a:moveTo>
                  <a:lnTo>
                    <a:pt x="120000" y="59999"/>
                  </a:lnTo>
                  <a:lnTo>
                    <a:pt x="0" y="59999"/>
                  </a:lnTo>
                  <a:lnTo>
                    <a:pt x="0" y="119999"/>
                  </a:lnTo>
                </a:path>
              </a:pathLst>
            </a:custGeom>
            <a:noFill/>
            <a:ln cap="flat" cmpd="sng" w="9525">
              <a:solidFill>
                <a:srgbClr val="3A66B1"/>
              </a:solidFill>
              <a:prstDash val="solid"/>
              <a:miter lim="800000"/>
              <a:headEnd len="sm" w="sm" type="none"/>
              <a:tailEnd len="sm" w="sm" type="none"/>
            </a:ln>
          </p:spPr>
        </p:sp>
        <p:sp>
          <p:nvSpPr>
            <p:cNvPr id="413" name="Shape 413"/>
            <p:cNvSpPr/>
            <p:nvPr/>
          </p:nvSpPr>
          <p:spPr>
            <a:xfrm>
              <a:off x="10551353"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txBox="1"/>
            <p:nvPr/>
          </p:nvSpPr>
          <p:spPr>
            <a:xfrm>
              <a:off x="10558582"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63</a:t>
              </a:r>
              <a:endParaRPr sz="500">
                <a:solidFill>
                  <a:schemeClr val="lt1"/>
                </a:solidFill>
                <a:latin typeface="Calibri"/>
                <a:ea typeface="Calibri"/>
                <a:cs typeface="Calibri"/>
                <a:sym typeface="Calibri"/>
              </a:endParaRPr>
            </a:p>
          </p:txBody>
        </p:sp>
        <p:sp>
          <p:nvSpPr>
            <p:cNvPr id="415" name="Shape 415"/>
            <p:cNvSpPr/>
            <p:nvPr/>
          </p:nvSpPr>
          <p:spPr>
            <a:xfrm>
              <a:off x="10690738" y="396178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416" name="Shape 416"/>
            <p:cNvSpPr/>
            <p:nvPr/>
          </p:nvSpPr>
          <p:spPr>
            <a:xfrm>
              <a:off x="10551353" y="406051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txBox="1"/>
            <p:nvPr/>
          </p:nvSpPr>
          <p:spPr>
            <a:xfrm>
              <a:off x="10558582" y="406774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Ward 212</a:t>
              </a:r>
              <a:endParaRPr sz="500">
                <a:solidFill>
                  <a:schemeClr val="lt1"/>
                </a:solidFill>
                <a:latin typeface="Calibri"/>
                <a:ea typeface="Calibri"/>
                <a:cs typeface="Calibri"/>
                <a:sym typeface="Calibri"/>
              </a:endParaRPr>
            </a:p>
          </p:txBody>
        </p:sp>
        <p:sp>
          <p:nvSpPr>
            <p:cNvPr id="418" name="Shape 418"/>
            <p:cNvSpPr/>
            <p:nvPr/>
          </p:nvSpPr>
          <p:spPr>
            <a:xfrm>
              <a:off x="10690738" y="4307319"/>
              <a:ext cx="91440" cy="98722"/>
            </a:xfrm>
            <a:custGeom>
              <a:pathLst>
                <a:path extrusionOk="0" h="120000" w="120000">
                  <a:moveTo>
                    <a:pt x="60000" y="0"/>
                  </a:moveTo>
                  <a:lnTo>
                    <a:pt x="60000" y="119999"/>
                  </a:lnTo>
                </a:path>
              </a:pathLst>
            </a:custGeom>
            <a:noFill/>
            <a:ln cap="flat" cmpd="sng" w="9525">
              <a:solidFill>
                <a:srgbClr val="3A66B1"/>
              </a:solidFill>
              <a:prstDash val="solid"/>
              <a:miter lim="800000"/>
              <a:headEnd len="sm" w="sm" type="none"/>
              <a:tailEnd len="sm" w="sm" type="none"/>
            </a:ln>
          </p:spPr>
        </p:sp>
        <p:sp>
          <p:nvSpPr>
            <p:cNvPr id="419" name="Shape 419"/>
            <p:cNvSpPr/>
            <p:nvPr/>
          </p:nvSpPr>
          <p:spPr>
            <a:xfrm>
              <a:off x="10551353" y="440604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txBox="1"/>
            <p:nvPr/>
          </p:nvSpPr>
          <p:spPr>
            <a:xfrm>
              <a:off x="10558582" y="441327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Polling Station Nth</a:t>
              </a:r>
              <a:endParaRPr sz="500">
                <a:solidFill>
                  <a:schemeClr val="lt1"/>
                </a:solidFill>
                <a:latin typeface="Calibri"/>
                <a:ea typeface="Calibri"/>
                <a:cs typeface="Calibri"/>
                <a:sym typeface="Calibri"/>
              </a:endParaRPr>
            </a:p>
          </p:txBody>
        </p:sp>
        <p:sp>
          <p:nvSpPr>
            <p:cNvPr id="421" name="Shape 421"/>
            <p:cNvSpPr/>
            <p:nvPr/>
          </p:nvSpPr>
          <p:spPr>
            <a:xfrm>
              <a:off x="10977095" y="3616259"/>
              <a:ext cx="240637" cy="98722"/>
            </a:xfrm>
            <a:custGeom>
              <a:pathLst>
                <a:path extrusionOk="0" h="120000" w="120000">
                  <a:moveTo>
                    <a:pt x="0" y="0"/>
                  </a:moveTo>
                  <a:lnTo>
                    <a:pt x="0" y="59999"/>
                  </a:lnTo>
                  <a:lnTo>
                    <a:pt x="120000" y="59999"/>
                  </a:lnTo>
                  <a:lnTo>
                    <a:pt x="120000" y="119999"/>
                  </a:lnTo>
                </a:path>
              </a:pathLst>
            </a:custGeom>
            <a:noFill/>
            <a:ln cap="flat" cmpd="sng" w="9525">
              <a:solidFill>
                <a:srgbClr val="3A66B1"/>
              </a:solidFill>
              <a:prstDash val="solid"/>
              <a:miter lim="800000"/>
              <a:headEnd len="sm" w="sm" type="none"/>
              <a:tailEnd len="sm" w="sm" type="none"/>
            </a:ln>
          </p:spPr>
        </p:sp>
        <p:sp>
          <p:nvSpPr>
            <p:cNvPr id="422" name="Shape 422"/>
            <p:cNvSpPr/>
            <p:nvPr/>
          </p:nvSpPr>
          <p:spPr>
            <a:xfrm>
              <a:off x="11032627" y="3714982"/>
              <a:ext cx="370210" cy="246807"/>
            </a:xfrm>
            <a:prstGeom prst="roundRect">
              <a:avLst>
                <a:gd fmla="val 10000" name="adj"/>
              </a:avLst>
            </a:prstGeom>
            <a:gradFill>
              <a:gsLst>
                <a:gs pos="0">
                  <a:srgbClr val="5E81C9"/>
                </a:gs>
                <a:gs pos="50000">
                  <a:srgbClr val="3B70C9"/>
                </a:gs>
                <a:gs pos="100000">
                  <a:srgbClr val="2E60B8"/>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txBox="1"/>
            <p:nvPr/>
          </p:nvSpPr>
          <p:spPr>
            <a:xfrm>
              <a:off x="11039856" y="3722211"/>
              <a:ext cx="355752" cy="23234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None/>
              </a:pPr>
              <a:r>
                <a:rPr lang="en-US" sz="500">
                  <a:solidFill>
                    <a:schemeClr val="lt1"/>
                  </a:solidFill>
                  <a:latin typeface="Calibri"/>
                  <a:ea typeface="Calibri"/>
                  <a:cs typeface="Calibri"/>
                  <a:sym typeface="Calibri"/>
                </a:rPr>
                <a:t>Const. Nth</a:t>
              </a:r>
              <a:endParaRPr sz="500">
                <a:solidFill>
                  <a:schemeClr val="lt1"/>
                </a:solidFill>
                <a:latin typeface="Calibri"/>
                <a:ea typeface="Calibri"/>
                <a:cs typeface="Calibri"/>
                <a:sym typeface="Calibri"/>
              </a:endParaRPr>
            </a:p>
          </p:txBody>
        </p:sp>
      </p:grpSp>
      <p:sp>
        <p:nvSpPr>
          <p:cNvPr id="424" name="Shape 424"/>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425" name="Shape 425"/>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cxnSp>
        <p:nvCxnSpPr>
          <p:cNvPr id="426" name="Shape 426"/>
          <p:cNvCxnSpPr/>
          <p:nvPr/>
        </p:nvCxnSpPr>
        <p:spPr>
          <a:xfrm rot="10800000">
            <a:off x="147994" y="2263807"/>
            <a:ext cx="0" cy="2379215"/>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Shape 43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Shape 434"/>
          <p:cNvSpPr/>
          <p:nvPr/>
        </p:nvSpPr>
        <p:spPr>
          <a:xfrm>
            <a:off x="0" y="3594"/>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Shape 435"/>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Shape 436"/>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Shape 437"/>
          <p:cNvSpPr txBox="1"/>
          <p:nvPr>
            <p:ph type="title"/>
          </p:nvPr>
        </p:nvSpPr>
        <p:spPr>
          <a:xfrm>
            <a:off x="147994" y="73025"/>
            <a:ext cx="9712008" cy="8667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Data Types, Input and Outputs Methods</a:t>
            </a:r>
            <a:endParaRPr b="0" i="0" sz="4400" u="none" cap="none" strike="noStrike">
              <a:solidFill>
                <a:schemeClr val="lt1"/>
              </a:solidFill>
              <a:latin typeface="Calibri"/>
              <a:ea typeface="Calibri"/>
              <a:cs typeface="Calibri"/>
              <a:sym typeface="Calibri"/>
            </a:endParaRPr>
          </a:p>
        </p:txBody>
      </p:sp>
      <p:sp>
        <p:nvSpPr>
          <p:cNvPr id="438" name="Shape 438"/>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439" name="Shape 439"/>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
        <p:nvSpPr>
          <p:cNvPr id="440" name="Shape 440"/>
          <p:cNvSpPr/>
          <p:nvPr/>
        </p:nvSpPr>
        <p:spPr>
          <a:xfrm>
            <a:off x="241706" y="1637639"/>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Shape 441"/>
          <p:cNvSpPr txBox="1"/>
          <p:nvPr/>
        </p:nvSpPr>
        <p:spPr>
          <a:xfrm>
            <a:off x="350595" y="1649887"/>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Boundary Delimitations</a:t>
            </a:r>
            <a:endParaRPr sz="1800">
              <a:solidFill>
                <a:schemeClr val="lt1"/>
              </a:solidFill>
              <a:latin typeface="Calibri"/>
              <a:ea typeface="Calibri"/>
              <a:cs typeface="Calibri"/>
              <a:sym typeface="Calibri"/>
            </a:endParaRPr>
          </a:p>
        </p:txBody>
      </p:sp>
      <p:sp>
        <p:nvSpPr>
          <p:cNvPr id="442" name="Shape 442"/>
          <p:cNvSpPr/>
          <p:nvPr/>
        </p:nvSpPr>
        <p:spPr>
          <a:xfrm>
            <a:off x="241706" y="2219977"/>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Shape 443"/>
          <p:cNvSpPr/>
          <p:nvPr/>
        </p:nvSpPr>
        <p:spPr>
          <a:xfrm>
            <a:off x="231765" y="2797454"/>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Shape 444"/>
          <p:cNvSpPr/>
          <p:nvPr/>
        </p:nvSpPr>
        <p:spPr>
          <a:xfrm>
            <a:off x="231765" y="3375360"/>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Shape 445"/>
          <p:cNvSpPr/>
          <p:nvPr/>
        </p:nvSpPr>
        <p:spPr>
          <a:xfrm>
            <a:off x="231765" y="3949533"/>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Shape 446"/>
          <p:cNvSpPr/>
          <p:nvPr/>
        </p:nvSpPr>
        <p:spPr>
          <a:xfrm>
            <a:off x="231765" y="4518754"/>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txBox="1"/>
          <p:nvPr/>
        </p:nvSpPr>
        <p:spPr>
          <a:xfrm>
            <a:off x="350594" y="2227578"/>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Election Results</a:t>
            </a:r>
            <a:endParaRPr sz="1800">
              <a:solidFill>
                <a:schemeClr val="lt1"/>
              </a:solidFill>
              <a:latin typeface="Calibri"/>
              <a:ea typeface="Calibri"/>
              <a:cs typeface="Calibri"/>
              <a:sym typeface="Calibri"/>
            </a:endParaRPr>
          </a:p>
        </p:txBody>
      </p:sp>
      <p:sp>
        <p:nvSpPr>
          <p:cNvPr id="448" name="Shape 448"/>
          <p:cNvSpPr txBox="1"/>
          <p:nvPr/>
        </p:nvSpPr>
        <p:spPr>
          <a:xfrm>
            <a:off x="350595" y="2780526"/>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Candidate Profiles</a:t>
            </a:r>
            <a:endParaRPr sz="1800">
              <a:solidFill>
                <a:schemeClr val="lt1"/>
              </a:solidFill>
              <a:latin typeface="Calibri"/>
              <a:ea typeface="Calibri"/>
              <a:cs typeface="Calibri"/>
              <a:sym typeface="Calibri"/>
            </a:endParaRPr>
          </a:p>
        </p:txBody>
      </p:sp>
      <p:sp>
        <p:nvSpPr>
          <p:cNvPr id="449" name="Shape 449"/>
          <p:cNvSpPr txBox="1"/>
          <p:nvPr/>
        </p:nvSpPr>
        <p:spPr>
          <a:xfrm>
            <a:off x="350595" y="3374931"/>
            <a:ext cx="23928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Political Party Profiles</a:t>
            </a:r>
            <a:endParaRPr sz="1800">
              <a:solidFill>
                <a:schemeClr val="lt1"/>
              </a:solidFill>
              <a:latin typeface="Calibri"/>
              <a:ea typeface="Calibri"/>
              <a:cs typeface="Calibri"/>
              <a:sym typeface="Calibri"/>
            </a:endParaRPr>
          </a:p>
        </p:txBody>
      </p:sp>
      <p:sp>
        <p:nvSpPr>
          <p:cNvPr id="450" name="Shape 450"/>
          <p:cNvSpPr txBox="1"/>
          <p:nvPr/>
        </p:nvSpPr>
        <p:spPr>
          <a:xfrm>
            <a:off x="350594" y="3974029"/>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Electoral News</a:t>
            </a:r>
            <a:endParaRPr sz="1800">
              <a:solidFill>
                <a:schemeClr val="lt1"/>
              </a:solidFill>
              <a:latin typeface="Calibri"/>
              <a:ea typeface="Calibri"/>
              <a:cs typeface="Calibri"/>
              <a:sym typeface="Calibri"/>
            </a:endParaRPr>
          </a:p>
        </p:txBody>
      </p:sp>
      <p:sp>
        <p:nvSpPr>
          <p:cNvPr id="451" name="Shape 451"/>
          <p:cNvSpPr txBox="1"/>
          <p:nvPr/>
        </p:nvSpPr>
        <p:spPr>
          <a:xfrm>
            <a:off x="122436" y="4501612"/>
            <a:ext cx="27200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Political Violence Reports</a:t>
            </a:r>
            <a:endParaRPr sz="1800">
              <a:solidFill>
                <a:schemeClr val="lt1"/>
              </a:solidFill>
              <a:latin typeface="Calibri"/>
              <a:ea typeface="Calibri"/>
              <a:cs typeface="Calibri"/>
              <a:sym typeface="Calibri"/>
            </a:endParaRPr>
          </a:p>
        </p:txBody>
      </p:sp>
      <p:sp>
        <p:nvSpPr>
          <p:cNvPr id="452" name="Shape 452"/>
          <p:cNvSpPr/>
          <p:nvPr/>
        </p:nvSpPr>
        <p:spPr>
          <a:xfrm>
            <a:off x="3897085" y="1649886"/>
            <a:ext cx="1537253" cy="4353236"/>
          </a:xfrm>
          <a:prstGeom prst="roundRect">
            <a:avLst>
              <a:gd fmla="val 16667" name="adj"/>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Shape 453"/>
          <p:cNvSpPr txBox="1"/>
          <p:nvPr/>
        </p:nvSpPr>
        <p:spPr>
          <a:xfrm>
            <a:off x="4087686" y="3059572"/>
            <a:ext cx="1123897"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Web form</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JSON API</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RSS Feed</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Email</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SMS</a:t>
            </a:r>
            <a:endParaRPr sz="1800">
              <a:solidFill>
                <a:schemeClr val="dk1"/>
              </a:solidFill>
              <a:latin typeface="Calibri"/>
              <a:ea typeface="Calibri"/>
              <a:cs typeface="Calibri"/>
              <a:sym typeface="Calibri"/>
            </a:endParaRPr>
          </a:p>
        </p:txBody>
      </p:sp>
      <p:sp>
        <p:nvSpPr>
          <p:cNvPr id="454" name="Shape 454"/>
          <p:cNvSpPr/>
          <p:nvPr/>
        </p:nvSpPr>
        <p:spPr>
          <a:xfrm>
            <a:off x="231765" y="5088372"/>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Shape 455"/>
          <p:cNvSpPr txBox="1"/>
          <p:nvPr/>
        </p:nvSpPr>
        <p:spPr>
          <a:xfrm>
            <a:off x="350594" y="5071230"/>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Election Resources</a:t>
            </a:r>
            <a:endParaRPr sz="1800">
              <a:solidFill>
                <a:schemeClr val="lt1"/>
              </a:solidFill>
              <a:latin typeface="Calibri"/>
              <a:ea typeface="Calibri"/>
              <a:cs typeface="Calibri"/>
              <a:sym typeface="Calibri"/>
            </a:endParaRPr>
          </a:p>
        </p:txBody>
      </p:sp>
      <p:sp>
        <p:nvSpPr>
          <p:cNvPr id="456" name="Shape 456"/>
          <p:cNvSpPr/>
          <p:nvPr/>
        </p:nvSpPr>
        <p:spPr>
          <a:xfrm>
            <a:off x="9126604" y="1822305"/>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Shape 457"/>
          <p:cNvSpPr txBox="1"/>
          <p:nvPr/>
        </p:nvSpPr>
        <p:spPr>
          <a:xfrm>
            <a:off x="9252330" y="1834553"/>
            <a:ext cx="235923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Interactive HTML Maps</a:t>
            </a:r>
            <a:endParaRPr sz="1800">
              <a:solidFill>
                <a:schemeClr val="lt1"/>
              </a:solidFill>
              <a:latin typeface="Calibri"/>
              <a:ea typeface="Calibri"/>
              <a:cs typeface="Calibri"/>
              <a:sym typeface="Calibri"/>
            </a:endParaRPr>
          </a:p>
        </p:txBody>
      </p:sp>
      <p:sp>
        <p:nvSpPr>
          <p:cNvPr id="458" name="Shape 458"/>
          <p:cNvSpPr/>
          <p:nvPr/>
        </p:nvSpPr>
        <p:spPr>
          <a:xfrm>
            <a:off x="9126604" y="2404643"/>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9116663" y="2982120"/>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9116663" y="3560026"/>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Shape 461"/>
          <p:cNvSpPr/>
          <p:nvPr/>
        </p:nvSpPr>
        <p:spPr>
          <a:xfrm>
            <a:off x="9116663" y="4134199"/>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Shape 462"/>
          <p:cNvSpPr/>
          <p:nvPr/>
        </p:nvSpPr>
        <p:spPr>
          <a:xfrm>
            <a:off x="9116663" y="4703420"/>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Shape 463"/>
          <p:cNvSpPr txBox="1"/>
          <p:nvPr/>
        </p:nvSpPr>
        <p:spPr>
          <a:xfrm>
            <a:off x="9235492" y="2412244"/>
            <a:ext cx="239289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HTML Tables &amp; Visual Cards</a:t>
            </a:r>
            <a:endParaRPr sz="1800">
              <a:solidFill>
                <a:schemeClr val="lt1"/>
              </a:solidFill>
              <a:latin typeface="Calibri"/>
              <a:ea typeface="Calibri"/>
              <a:cs typeface="Calibri"/>
              <a:sym typeface="Calibri"/>
            </a:endParaRPr>
          </a:p>
        </p:txBody>
      </p:sp>
      <p:sp>
        <p:nvSpPr>
          <p:cNvPr id="464" name="Shape 464"/>
          <p:cNvSpPr txBox="1"/>
          <p:nvPr/>
        </p:nvSpPr>
        <p:spPr>
          <a:xfrm>
            <a:off x="9235493" y="2965192"/>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HTML Charts &amp; Reports</a:t>
            </a:r>
            <a:endParaRPr sz="1800">
              <a:solidFill>
                <a:schemeClr val="lt1"/>
              </a:solidFill>
              <a:latin typeface="Calibri"/>
              <a:ea typeface="Calibri"/>
              <a:cs typeface="Calibri"/>
              <a:sym typeface="Calibri"/>
            </a:endParaRPr>
          </a:p>
        </p:txBody>
      </p:sp>
      <p:sp>
        <p:nvSpPr>
          <p:cNvPr id="465" name="Shape 465"/>
          <p:cNvSpPr txBox="1"/>
          <p:nvPr/>
        </p:nvSpPr>
        <p:spPr>
          <a:xfrm>
            <a:off x="9235493" y="3559597"/>
            <a:ext cx="23928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SMS &amp; Email Alerts</a:t>
            </a:r>
            <a:endParaRPr sz="1800">
              <a:solidFill>
                <a:schemeClr val="lt1"/>
              </a:solidFill>
              <a:latin typeface="Calibri"/>
              <a:ea typeface="Calibri"/>
              <a:cs typeface="Calibri"/>
              <a:sym typeface="Calibri"/>
            </a:endParaRPr>
          </a:p>
        </p:txBody>
      </p:sp>
      <p:sp>
        <p:nvSpPr>
          <p:cNvPr id="466" name="Shape 466"/>
          <p:cNvSpPr txBox="1"/>
          <p:nvPr/>
        </p:nvSpPr>
        <p:spPr>
          <a:xfrm>
            <a:off x="9235492" y="4158695"/>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CSV, JSON &amp; XML Data </a:t>
            </a:r>
            <a:endParaRPr sz="1800">
              <a:solidFill>
                <a:schemeClr val="lt1"/>
              </a:solidFill>
              <a:latin typeface="Calibri"/>
              <a:ea typeface="Calibri"/>
              <a:cs typeface="Calibri"/>
              <a:sym typeface="Calibri"/>
            </a:endParaRPr>
          </a:p>
        </p:txBody>
      </p:sp>
      <p:sp>
        <p:nvSpPr>
          <p:cNvPr id="467" name="Shape 467"/>
          <p:cNvSpPr txBox="1"/>
          <p:nvPr/>
        </p:nvSpPr>
        <p:spPr>
          <a:xfrm>
            <a:off x="9007334" y="4686278"/>
            <a:ext cx="27200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RSS Feeds</a:t>
            </a:r>
            <a:endParaRPr sz="1800">
              <a:solidFill>
                <a:schemeClr val="lt1"/>
              </a:solidFill>
              <a:latin typeface="Calibri"/>
              <a:ea typeface="Calibri"/>
              <a:cs typeface="Calibri"/>
              <a:sym typeface="Calibri"/>
            </a:endParaRPr>
          </a:p>
        </p:txBody>
      </p:sp>
      <p:sp>
        <p:nvSpPr>
          <p:cNvPr id="468" name="Shape 468"/>
          <p:cNvSpPr/>
          <p:nvPr/>
        </p:nvSpPr>
        <p:spPr>
          <a:xfrm>
            <a:off x="9116663" y="5273038"/>
            <a:ext cx="2610678" cy="393828"/>
          </a:xfrm>
          <a:prstGeom prst="roundRect">
            <a:avLst>
              <a:gd fmla="val 16667" name="adj"/>
            </a:avLst>
          </a:prstGeom>
          <a:solidFill>
            <a:srgbClr val="54813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txBox="1"/>
          <p:nvPr/>
        </p:nvSpPr>
        <p:spPr>
          <a:xfrm>
            <a:off x="9235492" y="5255896"/>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Multimedia Resources</a:t>
            </a:r>
            <a:endParaRPr sz="1800">
              <a:solidFill>
                <a:schemeClr val="lt1"/>
              </a:solidFill>
              <a:latin typeface="Calibri"/>
              <a:ea typeface="Calibri"/>
              <a:cs typeface="Calibri"/>
              <a:sym typeface="Calibri"/>
            </a:endParaRPr>
          </a:p>
        </p:txBody>
      </p:sp>
      <p:sp>
        <p:nvSpPr>
          <p:cNvPr id="470" name="Shape 470"/>
          <p:cNvSpPr/>
          <p:nvPr/>
        </p:nvSpPr>
        <p:spPr>
          <a:xfrm>
            <a:off x="6383743" y="1722032"/>
            <a:ext cx="1537253" cy="1652899"/>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Shape 471"/>
          <p:cNvSpPr txBox="1"/>
          <p:nvPr/>
        </p:nvSpPr>
        <p:spPr>
          <a:xfrm>
            <a:off x="6383743" y="2085108"/>
            <a:ext cx="1537253"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OpenElections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Core Platform Engine</a:t>
            </a:r>
            <a:endParaRPr sz="1800">
              <a:solidFill>
                <a:schemeClr val="dk1"/>
              </a:solidFill>
              <a:latin typeface="Calibri"/>
              <a:ea typeface="Calibri"/>
              <a:cs typeface="Calibri"/>
              <a:sym typeface="Calibri"/>
            </a:endParaRPr>
          </a:p>
        </p:txBody>
      </p:sp>
      <p:sp>
        <p:nvSpPr>
          <p:cNvPr id="472" name="Shape 472"/>
          <p:cNvSpPr/>
          <p:nvPr/>
        </p:nvSpPr>
        <p:spPr>
          <a:xfrm>
            <a:off x="6380409" y="4291776"/>
            <a:ext cx="1537253" cy="1475415"/>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Shape 473"/>
          <p:cNvSpPr txBox="1"/>
          <p:nvPr/>
        </p:nvSpPr>
        <p:spPr>
          <a:xfrm>
            <a:off x="6366566" y="4429318"/>
            <a:ext cx="1537253"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Drupal 8 Web Content Management System</a:t>
            </a:r>
            <a:endParaRPr sz="1800">
              <a:solidFill>
                <a:schemeClr val="dk1"/>
              </a:solidFill>
              <a:latin typeface="Calibri"/>
              <a:ea typeface="Calibri"/>
              <a:cs typeface="Calibri"/>
              <a:sym typeface="Calibri"/>
            </a:endParaRPr>
          </a:p>
        </p:txBody>
      </p:sp>
      <p:sp>
        <p:nvSpPr>
          <p:cNvPr id="474" name="Shape 474"/>
          <p:cNvSpPr/>
          <p:nvPr/>
        </p:nvSpPr>
        <p:spPr>
          <a:xfrm>
            <a:off x="6070442" y="1584058"/>
            <a:ext cx="2199861" cy="4419063"/>
          </a:xfrm>
          <a:prstGeom prst="roundRect">
            <a:avLst>
              <a:gd fmla="val 16667" name="adj"/>
            </a:avLst>
          </a:prstGeom>
          <a:no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5" name="Shape 475"/>
          <p:cNvCxnSpPr/>
          <p:nvPr/>
        </p:nvCxnSpPr>
        <p:spPr>
          <a:xfrm>
            <a:off x="2956182" y="1867806"/>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76" name="Shape 476"/>
          <p:cNvCxnSpPr/>
          <p:nvPr/>
        </p:nvCxnSpPr>
        <p:spPr>
          <a:xfrm>
            <a:off x="2956182" y="2444275"/>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77" name="Shape 477"/>
          <p:cNvCxnSpPr/>
          <p:nvPr/>
        </p:nvCxnSpPr>
        <p:spPr>
          <a:xfrm>
            <a:off x="2956182" y="3011680"/>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78" name="Shape 478"/>
          <p:cNvCxnSpPr/>
          <p:nvPr/>
        </p:nvCxnSpPr>
        <p:spPr>
          <a:xfrm>
            <a:off x="2956182" y="3570710"/>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79" name="Shape 479"/>
          <p:cNvCxnSpPr/>
          <p:nvPr/>
        </p:nvCxnSpPr>
        <p:spPr>
          <a:xfrm>
            <a:off x="2936303" y="4167059"/>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0" name="Shape 480"/>
          <p:cNvCxnSpPr/>
          <p:nvPr/>
        </p:nvCxnSpPr>
        <p:spPr>
          <a:xfrm>
            <a:off x="2936303" y="4750153"/>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1" name="Shape 481"/>
          <p:cNvCxnSpPr/>
          <p:nvPr/>
        </p:nvCxnSpPr>
        <p:spPr>
          <a:xfrm>
            <a:off x="2936303" y="5261097"/>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2" name="Shape 482"/>
          <p:cNvCxnSpPr/>
          <p:nvPr/>
        </p:nvCxnSpPr>
        <p:spPr>
          <a:xfrm>
            <a:off x="5540356" y="3560700"/>
            <a:ext cx="477078"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3" name="Shape 483"/>
          <p:cNvCxnSpPr/>
          <p:nvPr/>
        </p:nvCxnSpPr>
        <p:spPr>
          <a:xfrm>
            <a:off x="8404361" y="2052473"/>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4" name="Shape 484"/>
          <p:cNvCxnSpPr/>
          <p:nvPr/>
        </p:nvCxnSpPr>
        <p:spPr>
          <a:xfrm>
            <a:off x="8404361" y="2628942"/>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5" name="Shape 485"/>
          <p:cNvCxnSpPr/>
          <p:nvPr/>
        </p:nvCxnSpPr>
        <p:spPr>
          <a:xfrm>
            <a:off x="8404361" y="3196347"/>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6" name="Shape 486"/>
          <p:cNvCxnSpPr/>
          <p:nvPr/>
        </p:nvCxnSpPr>
        <p:spPr>
          <a:xfrm>
            <a:off x="8404361" y="3755377"/>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7" name="Shape 487"/>
          <p:cNvCxnSpPr/>
          <p:nvPr/>
        </p:nvCxnSpPr>
        <p:spPr>
          <a:xfrm>
            <a:off x="8384482" y="4351726"/>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8" name="Shape 488"/>
          <p:cNvCxnSpPr/>
          <p:nvPr/>
        </p:nvCxnSpPr>
        <p:spPr>
          <a:xfrm>
            <a:off x="8384482" y="4934820"/>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489" name="Shape 489"/>
          <p:cNvCxnSpPr/>
          <p:nvPr/>
        </p:nvCxnSpPr>
        <p:spPr>
          <a:xfrm>
            <a:off x="8384482" y="5445764"/>
            <a:ext cx="622852" cy="0"/>
          </a:xfrm>
          <a:prstGeom prst="straightConnector1">
            <a:avLst/>
          </a:prstGeom>
          <a:noFill/>
          <a:ln cap="flat" cmpd="sng" w="31750">
            <a:solidFill>
              <a:schemeClr val="accent1"/>
            </a:solidFill>
            <a:prstDash val="solid"/>
            <a:miter lim="800000"/>
            <a:headEnd len="sm" w="sm" type="none"/>
            <a:tailEnd len="med" w="med" type="triangle"/>
          </a:ln>
        </p:spPr>
      </p:cxnSp>
      <p:sp>
        <p:nvSpPr>
          <p:cNvPr id="490" name="Shape 490"/>
          <p:cNvSpPr txBox="1"/>
          <p:nvPr/>
        </p:nvSpPr>
        <p:spPr>
          <a:xfrm>
            <a:off x="636989" y="1055340"/>
            <a:ext cx="17420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Main Data Types</a:t>
            </a:r>
            <a:endParaRPr sz="1800">
              <a:solidFill>
                <a:schemeClr val="dk1"/>
              </a:solidFill>
              <a:latin typeface="Calibri"/>
              <a:ea typeface="Calibri"/>
              <a:cs typeface="Calibri"/>
              <a:sym typeface="Calibri"/>
            </a:endParaRPr>
          </a:p>
        </p:txBody>
      </p:sp>
      <p:sp>
        <p:nvSpPr>
          <p:cNvPr id="491" name="Shape 491"/>
          <p:cNvSpPr txBox="1"/>
          <p:nvPr/>
        </p:nvSpPr>
        <p:spPr>
          <a:xfrm>
            <a:off x="3858970" y="1052022"/>
            <a:ext cx="15813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Methods</a:t>
            </a:r>
            <a:endParaRPr sz="1800">
              <a:solidFill>
                <a:schemeClr val="dk1"/>
              </a:solidFill>
              <a:latin typeface="Calibri"/>
              <a:ea typeface="Calibri"/>
              <a:cs typeface="Calibri"/>
              <a:sym typeface="Calibri"/>
            </a:endParaRPr>
          </a:p>
        </p:txBody>
      </p:sp>
      <p:sp>
        <p:nvSpPr>
          <p:cNvPr id="492" name="Shape 492"/>
          <p:cNvSpPr txBox="1"/>
          <p:nvPr/>
        </p:nvSpPr>
        <p:spPr>
          <a:xfrm>
            <a:off x="6380409" y="1055340"/>
            <a:ext cx="13962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Platform</a:t>
            </a:r>
            <a:endParaRPr sz="1800">
              <a:solidFill>
                <a:schemeClr val="dk1"/>
              </a:solidFill>
              <a:latin typeface="Calibri"/>
              <a:ea typeface="Calibri"/>
              <a:cs typeface="Calibri"/>
              <a:sym typeface="Calibri"/>
            </a:endParaRPr>
          </a:p>
        </p:txBody>
      </p:sp>
      <p:sp>
        <p:nvSpPr>
          <p:cNvPr id="493" name="Shape 493"/>
          <p:cNvSpPr txBox="1"/>
          <p:nvPr/>
        </p:nvSpPr>
        <p:spPr>
          <a:xfrm>
            <a:off x="9372867" y="1056329"/>
            <a:ext cx="17528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Output Methods</a:t>
            </a:r>
            <a:endParaRPr sz="1800">
              <a:solidFill>
                <a:schemeClr val="dk1"/>
              </a:solidFill>
              <a:latin typeface="Calibri"/>
              <a:ea typeface="Calibri"/>
              <a:cs typeface="Calibri"/>
              <a:sym typeface="Calibri"/>
            </a:endParaRPr>
          </a:p>
        </p:txBody>
      </p:sp>
      <p:sp>
        <p:nvSpPr>
          <p:cNvPr id="494" name="Shape 494"/>
          <p:cNvSpPr/>
          <p:nvPr/>
        </p:nvSpPr>
        <p:spPr>
          <a:xfrm>
            <a:off x="231765" y="5650932"/>
            <a:ext cx="2610678" cy="622352"/>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Shape 495"/>
          <p:cNvSpPr txBox="1"/>
          <p:nvPr/>
        </p:nvSpPr>
        <p:spPr>
          <a:xfrm>
            <a:off x="122435" y="5657990"/>
            <a:ext cx="283374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Polling Stations/Registration Centres</a:t>
            </a:r>
            <a:endParaRPr sz="1800">
              <a:solidFill>
                <a:schemeClr val="lt1"/>
              </a:solidFill>
              <a:latin typeface="Calibri"/>
              <a:ea typeface="Calibri"/>
              <a:cs typeface="Calibri"/>
              <a:sym typeface="Calibri"/>
            </a:endParaRPr>
          </a:p>
        </p:txBody>
      </p:sp>
      <p:cxnSp>
        <p:nvCxnSpPr>
          <p:cNvPr id="496" name="Shape 496"/>
          <p:cNvCxnSpPr/>
          <p:nvPr/>
        </p:nvCxnSpPr>
        <p:spPr>
          <a:xfrm>
            <a:off x="2936303" y="5823657"/>
            <a:ext cx="622852" cy="0"/>
          </a:xfrm>
          <a:prstGeom prst="straightConnector1">
            <a:avLst/>
          </a:prstGeom>
          <a:noFill/>
          <a:ln cap="flat" cmpd="sng" w="31750">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p:nvPr/>
        </p:nvSpPr>
        <p:spPr>
          <a:xfrm>
            <a:off x="11198416" y="0"/>
            <a:ext cx="993583" cy="477669"/>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Shape 503"/>
          <p:cNvSpPr/>
          <p:nvPr/>
        </p:nvSpPr>
        <p:spPr>
          <a:xfrm>
            <a:off x="10249293" y="0"/>
            <a:ext cx="1898248" cy="477669"/>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Shape 504"/>
          <p:cNvSpPr/>
          <p:nvPr/>
        </p:nvSpPr>
        <p:spPr>
          <a:xfrm>
            <a:off x="0" y="3594"/>
            <a:ext cx="9871063" cy="477669"/>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flipH="1" rot="10800000">
            <a:off x="8929205" y="-1"/>
            <a:ext cx="1879920" cy="477669"/>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txBox="1"/>
          <p:nvPr>
            <p:ph type="title"/>
          </p:nvPr>
        </p:nvSpPr>
        <p:spPr>
          <a:xfrm>
            <a:off x="147994" y="73025"/>
            <a:ext cx="10515600" cy="408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Calibri"/>
              <a:buNone/>
            </a:pPr>
            <a:r>
              <a:rPr b="0" i="0" lang="en-US" sz="2800" u="none" cap="none" strike="noStrike">
                <a:solidFill>
                  <a:schemeClr val="lt1"/>
                </a:solidFill>
                <a:latin typeface="Calibri"/>
                <a:ea typeface="Calibri"/>
                <a:cs typeface="Calibri"/>
                <a:sym typeface="Calibri"/>
              </a:rPr>
              <a:t>Sample Detail Data Models</a:t>
            </a:r>
            <a:endParaRPr b="0" i="0" sz="2800" u="none" cap="none" strike="noStrike">
              <a:solidFill>
                <a:schemeClr val="lt1"/>
              </a:solidFill>
              <a:latin typeface="Calibri"/>
              <a:ea typeface="Calibri"/>
              <a:cs typeface="Calibri"/>
              <a:sym typeface="Calibri"/>
            </a:endParaRPr>
          </a:p>
        </p:txBody>
      </p:sp>
      <p:sp>
        <p:nvSpPr>
          <p:cNvPr id="507" name="Shape 507"/>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508" name="Shape 508"/>
          <p:cNvPicPr preferRelativeResize="0"/>
          <p:nvPr/>
        </p:nvPicPr>
        <p:blipFill rotWithShape="1">
          <a:blip r:embed="rId3">
            <a:alphaModFix/>
          </a:blip>
          <a:srcRect b="0" l="0" r="0" t="0"/>
          <a:stretch/>
        </p:blipFill>
        <p:spPr>
          <a:xfrm>
            <a:off x="11655621" y="68838"/>
            <a:ext cx="491920" cy="408830"/>
          </a:xfrm>
          <a:prstGeom prst="rect">
            <a:avLst/>
          </a:prstGeom>
          <a:noFill/>
          <a:ln>
            <a:noFill/>
          </a:ln>
        </p:spPr>
      </p:pic>
      <p:pic>
        <p:nvPicPr>
          <p:cNvPr id="509" name="Shape 509"/>
          <p:cNvPicPr preferRelativeResize="0"/>
          <p:nvPr>
            <p:ph idx="1" type="body"/>
          </p:nvPr>
        </p:nvPicPr>
        <p:blipFill rotWithShape="1">
          <a:blip r:embed="rId4">
            <a:alphaModFix/>
          </a:blip>
          <a:srcRect b="0" l="0" r="0" t="0"/>
          <a:stretch/>
        </p:blipFill>
        <p:spPr>
          <a:xfrm>
            <a:off x="1051310" y="503927"/>
            <a:ext cx="9757815" cy="62853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Shape 517"/>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Shape 518"/>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Shape 519"/>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Shape 520"/>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Improved &amp; Modern Data Collecting Tool</a:t>
            </a:r>
            <a:endParaRPr b="0" i="0" sz="4400" u="none" cap="none" strike="noStrike">
              <a:solidFill>
                <a:schemeClr val="lt1"/>
              </a:solidFill>
              <a:latin typeface="Calibri"/>
              <a:ea typeface="Calibri"/>
              <a:cs typeface="Calibri"/>
              <a:sym typeface="Calibri"/>
            </a:endParaRPr>
          </a:p>
        </p:txBody>
      </p:sp>
      <p:sp>
        <p:nvSpPr>
          <p:cNvPr id="521" name="Shape 521"/>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522" name="Shape 522"/>
          <p:cNvSpPr txBox="1"/>
          <p:nvPr>
            <p:ph idx="1" type="body"/>
          </p:nvPr>
        </p:nvSpPr>
        <p:spPr>
          <a:xfrm>
            <a:off x="7015922" y="1444623"/>
            <a:ext cx="4515678"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 mobile first and Responsive Form design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Data validation to avoid wrong data entry</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Multiple approval levels to ensure data is verified and published by approved publishers only</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Modern data structures and references</a:t>
            </a:r>
            <a:endParaRPr b="0" i="0" sz="2800" u="none" cap="none" strike="noStrike">
              <a:solidFill>
                <a:schemeClr val="dk1"/>
              </a:solidFill>
              <a:latin typeface="Calibri"/>
              <a:ea typeface="Calibri"/>
              <a:cs typeface="Calibri"/>
              <a:sym typeface="Calibri"/>
            </a:endParaRPr>
          </a:p>
        </p:txBody>
      </p:sp>
      <p:pic>
        <p:nvPicPr>
          <p:cNvPr id="523" name="Shape 523"/>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
        <p:nvSpPr>
          <p:cNvPr id="524" name="Shape 524"/>
          <p:cNvSpPr/>
          <p:nvPr/>
        </p:nvSpPr>
        <p:spPr>
          <a:xfrm>
            <a:off x="419506" y="1637639"/>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txBox="1"/>
          <p:nvPr/>
        </p:nvSpPr>
        <p:spPr>
          <a:xfrm>
            <a:off x="528395" y="1649887"/>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Boundary Delimitations</a:t>
            </a:r>
            <a:endParaRPr sz="1800">
              <a:solidFill>
                <a:schemeClr val="lt1"/>
              </a:solidFill>
              <a:latin typeface="Calibri"/>
              <a:ea typeface="Calibri"/>
              <a:cs typeface="Calibri"/>
              <a:sym typeface="Calibri"/>
            </a:endParaRPr>
          </a:p>
        </p:txBody>
      </p:sp>
      <p:sp>
        <p:nvSpPr>
          <p:cNvPr id="526" name="Shape 526"/>
          <p:cNvSpPr/>
          <p:nvPr/>
        </p:nvSpPr>
        <p:spPr>
          <a:xfrm>
            <a:off x="419506" y="2219977"/>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Shape 527"/>
          <p:cNvSpPr/>
          <p:nvPr/>
        </p:nvSpPr>
        <p:spPr>
          <a:xfrm>
            <a:off x="409565" y="2797454"/>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Shape 528"/>
          <p:cNvSpPr/>
          <p:nvPr/>
        </p:nvSpPr>
        <p:spPr>
          <a:xfrm>
            <a:off x="409565" y="3375360"/>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Shape 529"/>
          <p:cNvSpPr/>
          <p:nvPr/>
        </p:nvSpPr>
        <p:spPr>
          <a:xfrm>
            <a:off x="409565" y="3949533"/>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Shape 530"/>
          <p:cNvSpPr/>
          <p:nvPr/>
        </p:nvSpPr>
        <p:spPr>
          <a:xfrm>
            <a:off x="409565" y="4518754"/>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Shape 531"/>
          <p:cNvSpPr txBox="1"/>
          <p:nvPr/>
        </p:nvSpPr>
        <p:spPr>
          <a:xfrm>
            <a:off x="528394" y="2227578"/>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Election Results</a:t>
            </a:r>
            <a:endParaRPr sz="1800">
              <a:solidFill>
                <a:schemeClr val="lt1"/>
              </a:solidFill>
              <a:latin typeface="Calibri"/>
              <a:ea typeface="Calibri"/>
              <a:cs typeface="Calibri"/>
              <a:sym typeface="Calibri"/>
            </a:endParaRPr>
          </a:p>
        </p:txBody>
      </p:sp>
      <p:sp>
        <p:nvSpPr>
          <p:cNvPr id="532" name="Shape 532"/>
          <p:cNvSpPr txBox="1"/>
          <p:nvPr/>
        </p:nvSpPr>
        <p:spPr>
          <a:xfrm>
            <a:off x="528395" y="2780526"/>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Candidate Profiles</a:t>
            </a:r>
            <a:endParaRPr sz="1800">
              <a:solidFill>
                <a:schemeClr val="lt1"/>
              </a:solidFill>
              <a:latin typeface="Calibri"/>
              <a:ea typeface="Calibri"/>
              <a:cs typeface="Calibri"/>
              <a:sym typeface="Calibri"/>
            </a:endParaRPr>
          </a:p>
        </p:txBody>
      </p:sp>
      <p:sp>
        <p:nvSpPr>
          <p:cNvPr id="533" name="Shape 533"/>
          <p:cNvSpPr txBox="1"/>
          <p:nvPr/>
        </p:nvSpPr>
        <p:spPr>
          <a:xfrm>
            <a:off x="528395" y="3374931"/>
            <a:ext cx="23928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Political Party Profiles</a:t>
            </a:r>
            <a:endParaRPr sz="1800">
              <a:solidFill>
                <a:schemeClr val="lt1"/>
              </a:solidFill>
              <a:latin typeface="Calibri"/>
              <a:ea typeface="Calibri"/>
              <a:cs typeface="Calibri"/>
              <a:sym typeface="Calibri"/>
            </a:endParaRPr>
          </a:p>
        </p:txBody>
      </p:sp>
      <p:sp>
        <p:nvSpPr>
          <p:cNvPr id="534" name="Shape 534"/>
          <p:cNvSpPr txBox="1"/>
          <p:nvPr/>
        </p:nvSpPr>
        <p:spPr>
          <a:xfrm>
            <a:off x="528394" y="3974029"/>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Electoral News</a:t>
            </a:r>
            <a:endParaRPr sz="1800">
              <a:solidFill>
                <a:schemeClr val="lt1"/>
              </a:solidFill>
              <a:latin typeface="Calibri"/>
              <a:ea typeface="Calibri"/>
              <a:cs typeface="Calibri"/>
              <a:sym typeface="Calibri"/>
            </a:endParaRPr>
          </a:p>
        </p:txBody>
      </p:sp>
      <p:sp>
        <p:nvSpPr>
          <p:cNvPr id="535" name="Shape 535"/>
          <p:cNvSpPr txBox="1"/>
          <p:nvPr/>
        </p:nvSpPr>
        <p:spPr>
          <a:xfrm>
            <a:off x="300236" y="4501612"/>
            <a:ext cx="27200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Political Violence Reports</a:t>
            </a:r>
            <a:endParaRPr sz="1800">
              <a:solidFill>
                <a:schemeClr val="lt1"/>
              </a:solidFill>
              <a:latin typeface="Calibri"/>
              <a:ea typeface="Calibri"/>
              <a:cs typeface="Calibri"/>
              <a:sym typeface="Calibri"/>
            </a:endParaRPr>
          </a:p>
        </p:txBody>
      </p:sp>
      <p:sp>
        <p:nvSpPr>
          <p:cNvPr id="536" name="Shape 536"/>
          <p:cNvSpPr/>
          <p:nvPr/>
        </p:nvSpPr>
        <p:spPr>
          <a:xfrm>
            <a:off x="4074885" y="1649886"/>
            <a:ext cx="1537253" cy="4353236"/>
          </a:xfrm>
          <a:prstGeom prst="roundRect">
            <a:avLst>
              <a:gd fmla="val 16667" name="adj"/>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Shape 537"/>
          <p:cNvSpPr txBox="1"/>
          <p:nvPr/>
        </p:nvSpPr>
        <p:spPr>
          <a:xfrm>
            <a:off x="4250971" y="3318424"/>
            <a:ext cx="1123897"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Web form</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JSON API</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RSS Feed</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Email</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SMS</a:t>
            </a:r>
            <a:endParaRPr sz="1800">
              <a:solidFill>
                <a:schemeClr val="dk1"/>
              </a:solidFill>
              <a:latin typeface="Calibri"/>
              <a:ea typeface="Calibri"/>
              <a:cs typeface="Calibri"/>
              <a:sym typeface="Calibri"/>
            </a:endParaRPr>
          </a:p>
        </p:txBody>
      </p:sp>
      <p:sp>
        <p:nvSpPr>
          <p:cNvPr id="538" name="Shape 538"/>
          <p:cNvSpPr/>
          <p:nvPr/>
        </p:nvSpPr>
        <p:spPr>
          <a:xfrm>
            <a:off x="409565" y="5088372"/>
            <a:ext cx="2610678" cy="393828"/>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Shape 539"/>
          <p:cNvSpPr txBox="1"/>
          <p:nvPr/>
        </p:nvSpPr>
        <p:spPr>
          <a:xfrm>
            <a:off x="528394" y="5071230"/>
            <a:ext cx="239289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Election Resources</a:t>
            </a:r>
            <a:endParaRPr sz="1800">
              <a:solidFill>
                <a:schemeClr val="lt1"/>
              </a:solidFill>
              <a:latin typeface="Calibri"/>
              <a:ea typeface="Calibri"/>
              <a:cs typeface="Calibri"/>
              <a:sym typeface="Calibri"/>
            </a:endParaRPr>
          </a:p>
        </p:txBody>
      </p:sp>
      <p:cxnSp>
        <p:nvCxnSpPr>
          <p:cNvPr id="540" name="Shape 540"/>
          <p:cNvCxnSpPr/>
          <p:nvPr/>
        </p:nvCxnSpPr>
        <p:spPr>
          <a:xfrm>
            <a:off x="3133982" y="1867806"/>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1" name="Shape 541"/>
          <p:cNvCxnSpPr/>
          <p:nvPr/>
        </p:nvCxnSpPr>
        <p:spPr>
          <a:xfrm>
            <a:off x="3133982" y="2444275"/>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2" name="Shape 542"/>
          <p:cNvCxnSpPr/>
          <p:nvPr/>
        </p:nvCxnSpPr>
        <p:spPr>
          <a:xfrm>
            <a:off x="3133982" y="3011680"/>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3" name="Shape 543"/>
          <p:cNvCxnSpPr/>
          <p:nvPr/>
        </p:nvCxnSpPr>
        <p:spPr>
          <a:xfrm>
            <a:off x="3133982" y="3570710"/>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4" name="Shape 544"/>
          <p:cNvCxnSpPr/>
          <p:nvPr/>
        </p:nvCxnSpPr>
        <p:spPr>
          <a:xfrm>
            <a:off x="3114103" y="4167059"/>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5" name="Shape 545"/>
          <p:cNvCxnSpPr/>
          <p:nvPr/>
        </p:nvCxnSpPr>
        <p:spPr>
          <a:xfrm>
            <a:off x="3114103" y="4750153"/>
            <a:ext cx="622852" cy="0"/>
          </a:xfrm>
          <a:prstGeom prst="straightConnector1">
            <a:avLst/>
          </a:prstGeom>
          <a:noFill/>
          <a:ln cap="flat" cmpd="sng" w="31750">
            <a:solidFill>
              <a:schemeClr val="accent1"/>
            </a:solidFill>
            <a:prstDash val="solid"/>
            <a:miter lim="800000"/>
            <a:headEnd len="sm" w="sm" type="none"/>
            <a:tailEnd len="med" w="med" type="triangle"/>
          </a:ln>
        </p:spPr>
      </p:cxnSp>
      <p:cxnSp>
        <p:nvCxnSpPr>
          <p:cNvPr id="546" name="Shape 546"/>
          <p:cNvCxnSpPr/>
          <p:nvPr/>
        </p:nvCxnSpPr>
        <p:spPr>
          <a:xfrm>
            <a:off x="3114103" y="5261097"/>
            <a:ext cx="622852" cy="0"/>
          </a:xfrm>
          <a:prstGeom prst="straightConnector1">
            <a:avLst/>
          </a:prstGeom>
          <a:noFill/>
          <a:ln cap="flat" cmpd="sng" w="31750">
            <a:solidFill>
              <a:schemeClr val="accent1"/>
            </a:solidFill>
            <a:prstDash val="solid"/>
            <a:miter lim="800000"/>
            <a:headEnd len="sm" w="sm" type="none"/>
            <a:tailEnd len="med" w="med" type="triangle"/>
          </a:ln>
        </p:spPr>
      </p:cxnSp>
      <p:sp>
        <p:nvSpPr>
          <p:cNvPr id="547" name="Shape 547"/>
          <p:cNvSpPr txBox="1"/>
          <p:nvPr/>
        </p:nvSpPr>
        <p:spPr>
          <a:xfrm>
            <a:off x="814789" y="1055340"/>
            <a:ext cx="17420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Main Data Types</a:t>
            </a:r>
            <a:endParaRPr sz="1800">
              <a:solidFill>
                <a:schemeClr val="dk1"/>
              </a:solidFill>
              <a:latin typeface="Calibri"/>
              <a:ea typeface="Calibri"/>
              <a:cs typeface="Calibri"/>
              <a:sym typeface="Calibri"/>
            </a:endParaRPr>
          </a:p>
        </p:txBody>
      </p:sp>
      <p:sp>
        <p:nvSpPr>
          <p:cNvPr id="548" name="Shape 548"/>
          <p:cNvSpPr txBox="1"/>
          <p:nvPr/>
        </p:nvSpPr>
        <p:spPr>
          <a:xfrm>
            <a:off x="4036770" y="1052022"/>
            <a:ext cx="15813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Input Methods</a:t>
            </a:r>
            <a:endParaRPr sz="1800">
              <a:solidFill>
                <a:schemeClr val="dk1"/>
              </a:solidFill>
              <a:latin typeface="Calibri"/>
              <a:ea typeface="Calibri"/>
              <a:cs typeface="Calibri"/>
              <a:sym typeface="Calibri"/>
            </a:endParaRPr>
          </a:p>
        </p:txBody>
      </p:sp>
      <p:sp>
        <p:nvSpPr>
          <p:cNvPr id="549" name="Shape 549"/>
          <p:cNvSpPr/>
          <p:nvPr/>
        </p:nvSpPr>
        <p:spPr>
          <a:xfrm>
            <a:off x="409565" y="5650932"/>
            <a:ext cx="2610678" cy="622352"/>
          </a:xfrm>
          <a:prstGeom prst="roundRect">
            <a:avLst>
              <a:gd fmla="val 16667" name="adj"/>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txBox="1"/>
          <p:nvPr/>
        </p:nvSpPr>
        <p:spPr>
          <a:xfrm>
            <a:off x="300235" y="5657990"/>
            <a:ext cx="283374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Polling Stations/Registration Centres</a:t>
            </a:r>
            <a:endParaRPr sz="1800">
              <a:solidFill>
                <a:schemeClr val="lt1"/>
              </a:solidFill>
              <a:latin typeface="Calibri"/>
              <a:ea typeface="Calibri"/>
              <a:cs typeface="Calibri"/>
              <a:sym typeface="Calibri"/>
            </a:endParaRPr>
          </a:p>
        </p:txBody>
      </p:sp>
      <p:cxnSp>
        <p:nvCxnSpPr>
          <p:cNvPr id="551" name="Shape 551"/>
          <p:cNvCxnSpPr/>
          <p:nvPr/>
        </p:nvCxnSpPr>
        <p:spPr>
          <a:xfrm>
            <a:off x="3114103" y="5823657"/>
            <a:ext cx="622852" cy="0"/>
          </a:xfrm>
          <a:prstGeom prst="straightConnector1">
            <a:avLst/>
          </a:prstGeom>
          <a:noFill/>
          <a:ln cap="flat" cmpd="sng" w="31750">
            <a:solidFill>
              <a:schemeClr val="accent1"/>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Shape 558"/>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Shape 559"/>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Shape 560"/>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Shape 561"/>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Shape 562"/>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Web-based Data Entry Forms</a:t>
            </a:r>
            <a:endParaRPr/>
          </a:p>
        </p:txBody>
      </p:sp>
      <p:sp>
        <p:nvSpPr>
          <p:cNvPr id="563" name="Shape 563"/>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564" name="Shape 564"/>
          <p:cNvPicPr preferRelativeResize="0"/>
          <p:nvPr>
            <p:ph idx="1" type="body"/>
          </p:nvPr>
        </p:nvPicPr>
        <p:blipFill rotWithShape="1">
          <a:blip r:embed="rId3">
            <a:alphaModFix/>
          </a:blip>
          <a:srcRect b="0" l="0" r="0" t="0"/>
          <a:stretch/>
        </p:blipFill>
        <p:spPr>
          <a:xfrm>
            <a:off x="2639188" y="1683135"/>
            <a:ext cx="8684450" cy="4351338"/>
          </a:xfrm>
          <a:prstGeom prst="rect">
            <a:avLst/>
          </a:prstGeom>
          <a:noFill/>
          <a:ln>
            <a:noFill/>
          </a:ln>
        </p:spPr>
      </p:pic>
      <p:pic>
        <p:nvPicPr>
          <p:cNvPr id="565" name="Shape 565"/>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pic>
        <p:nvPicPr>
          <p:cNvPr id="566" name="Shape 566"/>
          <p:cNvPicPr preferRelativeResize="0"/>
          <p:nvPr/>
        </p:nvPicPr>
        <p:blipFill rotWithShape="1">
          <a:blip r:embed="rId5">
            <a:alphaModFix amt="80000"/>
          </a:blip>
          <a:srcRect b="0" l="0" r="0" t="0"/>
          <a:stretch/>
        </p:blipFill>
        <p:spPr>
          <a:xfrm>
            <a:off x="41676" y="1107606"/>
            <a:ext cx="2425700" cy="2755900"/>
          </a:xfrm>
          <a:prstGeom prst="rect">
            <a:avLst/>
          </a:prstGeom>
          <a:noFill/>
          <a:ln cap="flat" cmpd="sng" w="9525">
            <a:solidFill>
              <a:srgbClr val="FF0000"/>
            </a:solidFill>
            <a:prstDash val="solid"/>
            <a:round/>
            <a:headEnd len="sm" w="sm" type="none"/>
            <a:tailEnd len="sm" w="sm" type="none"/>
          </a:ln>
        </p:spPr>
      </p:pic>
      <p:pic>
        <p:nvPicPr>
          <p:cNvPr id="567" name="Shape 567"/>
          <p:cNvPicPr preferRelativeResize="0"/>
          <p:nvPr/>
        </p:nvPicPr>
        <p:blipFill rotWithShape="1">
          <a:blip r:embed="rId6">
            <a:alphaModFix amt="80000"/>
          </a:blip>
          <a:srcRect b="0" l="0" r="0" t="0"/>
          <a:stretch/>
        </p:blipFill>
        <p:spPr>
          <a:xfrm>
            <a:off x="4905049" y="4532232"/>
            <a:ext cx="3276600" cy="889000"/>
          </a:xfrm>
          <a:prstGeom prst="rect">
            <a:avLst/>
          </a:prstGeom>
          <a:noFill/>
          <a:ln cap="flat" cmpd="sng" w="9525">
            <a:solidFill>
              <a:srgbClr val="FF0000"/>
            </a:solidFill>
            <a:prstDash val="solid"/>
            <a:round/>
            <a:headEnd len="sm" w="sm" type="none"/>
            <a:tailEnd len="sm" w="sm" type="none"/>
          </a:ln>
        </p:spPr>
      </p:pic>
      <p:pic>
        <p:nvPicPr>
          <p:cNvPr id="568" name="Shape 568"/>
          <p:cNvPicPr preferRelativeResize="0"/>
          <p:nvPr/>
        </p:nvPicPr>
        <p:blipFill rotWithShape="1">
          <a:blip r:embed="rId7">
            <a:alphaModFix amt="80000"/>
          </a:blip>
          <a:srcRect b="0" l="0" r="0" t="0"/>
          <a:stretch/>
        </p:blipFill>
        <p:spPr>
          <a:xfrm>
            <a:off x="51838" y="5463756"/>
            <a:ext cx="1778000" cy="850900"/>
          </a:xfrm>
          <a:prstGeom prst="rect">
            <a:avLst/>
          </a:prstGeom>
          <a:noFill/>
          <a:ln cap="flat" cmpd="sng" w="9525">
            <a:solidFill>
              <a:srgbClr val="FF0000"/>
            </a:solidFill>
            <a:prstDash val="solid"/>
            <a:round/>
            <a:headEnd len="sm" w="sm" type="none"/>
            <a:tailEnd len="sm" w="sm" type="none"/>
          </a:ln>
        </p:spPr>
      </p:pic>
      <p:pic>
        <p:nvPicPr>
          <p:cNvPr id="569" name="Shape 569"/>
          <p:cNvPicPr preferRelativeResize="0"/>
          <p:nvPr/>
        </p:nvPicPr>
        <p:blipFill rotWithShape="1">
          <a:blip r:embed="rId8">
            <a:alphaModFix amt="80000"/>
          </a:blip>
          <a:srcRect b="0" l="0" r="0" t="0"/>
          <a:stretch/>
        </p:blipFill>
        <p:spPr>
          <a:xfrm>
            <a:off x="8617988" y="1196514"/>
            <a:ext cx="3529553" cy="5130847"/>
          </a:xfrm>
          <a:prstGeom prst="rect">
            <a:avLst/>
          </a:prstGeom>
          <a:noFill/>
          <a:ln cap="flat" cmpd="sng" w="9525">
            <a:solidFill>
              <a:srgbClr val="FF0000"/>
            </a:solidFill>
            <a:prstDash val="solid"/>
            <a:round/>
            <a:headEnd len="sm" w="sm" type="none"/>
            <a:tailEnd len="sm" w="sm" type="none"/>
          </a:ln>
        </p:spPr>
      </p:pic>
      <p:pic>
        <p:nvPicPr>
          <p:cNvPr id="570" name="Shape 570"/>
          <p:cNvPicPr preferRelativeResize="0"/>
          <p:nvPr/>
        </p:nvPicPr>
        <p:blipFill rotWithShape="1">
          <a:blip r:embed="rId9">
            <a:alphaModFix amt="80000"/>
          </a:blip>
          <a:srcRect b="0" l="0" r="0" t="0"/>
          <a:stretch/>
        </p:blipFill>
        <p:spPr>
          <a:xfrm>
            <a:off x="5235249" y="1992241"/>
            <a:ext cx="2946400" cy="2400300"/>
          </a:xfrm>
          <a:prstGeom prst="rect">
            <a:avLst/>
          </a:prstGeom>
          <a:noFill/>
          <a:ln cap="flat" cmpd="sng" w="9525">
            <a:solidFill>
              <a:srgbClr val="FF0000"/>
            </a:solidFill>
            <a:prstDash val="solid"/>
            <a:round/>
            <a:headEnd len="sm" w="sm" type="none"/>
            <a:tailEnd len="sm" w="sm" type="none"/>
          </a:ln>
        </p:spPr>
      </p:pic>
      <p:cxnSp>
        <p:nvCxnSpPr>
          <p:cNvPr id="571" name="Shape 571"/>
          <p:cNvCxnSpPr>
            <a:endCxn id="566" idx="3"/>
          </p:cNvCxnSpPr>
          <p:nvPr/>
        </p:nvCxnSpPr>
        <p:spPr>
          <a:xfrm rot="10800000">
            <a:off x="2467376" y="2485556"/>
            <a:ext cx="313800" cy="150900"/>
          </a:xfrm>
          <a:prstGeom prst="straightConnector1">
            <a:avLst/>
          </a:prstGeom>
          <a:noFill/>
          <a:ln cap="flat" cmpd="sng" w="28575">
            <a:solidFill>
              <a:srgbClr val="FF0000"/>
            </a:solidFill>
            <a:prstDash val="solid"/>
            <a:miter lim="800000"/>
            <a:headEnd len="sm" w="sm" type="none"/>
            <a:tailEnd len="med" w="med" type="triangle"/>
          </a:ln>
        </p:spPr>
      </p:cxnSp>
      <p:cxnSp>
        <p:nvCxnSpPr>
          <p:cNvPr id="572" name="Shape 572"/>
          <p:cNvCxnSpPr>
            <a:endCxn id="570" idx="1"/>
          </p:cNvCxnSpPr>
          <p:nvPr/>
        </p:nvCxnSpPr>
        <p:spPr>
          <a:xfrm flipH="1" rot="10800000">
            <a:off x="4395549" y="3192391"/>
            <a:ext cx="839700" cy="459900"/>
          </a:xfrm>
          <a:prstGeom prst="straightConnector1">
            <a:avLst/>
          </a:prstGeom>
          <a:noFill/>
          <a:ln cap="flat" cmpd="sng" w="28575">
            <a:solidFill>
              <a:srgbClr val="FF0000"/>
            </a:solidFill>
            <a:prstDash val="solid"/>
            <a:miter lim="800000"/>
            <a:headEnd len="sm" w="sm" type="none"/>
            <a:tailEnd len="med" w="med" type="triangle"/>
          </a:ln>
        </p:spPr>
      </p:cxnSp>
      <p:cxnSp>
        <p:nvCxnSpPr>
          <p:cNvPr id="573" name="Shape 573"/>
          <p:cNvCxnSpPr/>
          <p:nvPr/>
        </p:nvCxnSpPr>
        <p:spPr>
          <a:xfrm>
            <a:off x="3163287" y="3905920"/>
            <a:ext cx="1741762" cy="624317"/>
          </a:xfrm>
          <a:prstGeom prst="straightConnector1">
            <a:avLst/>
          </a:prstGeom>
          <a:noFill/>
          <a:ln cap="flat" cmpd="sng" w="28575">
            <a:solidFill>
              <a:srgbClr val="FF0000"/>
            </a:solidFill>
            <a:prstDash val="solid"/>
            <a:miter lim="800000"/>
            <a:headEnd len="sm" w="sm" type="none"/>
            <a:tailEnd len="med" w="med" type="triangle"/>
          </a:ln>
        </p:spPr>
      </p:cxnSp>
      <p:cxnSp>
        <p:nvCxnSpPr>
          <p:cNvPr id="574" name="Shape 574"/>
          <p:cNvCxnSpPr>
            <a:endCxn id="568" idx="3"/>
          </p:cNvCxnSpPr>
          <p:nvPr/>
        </p:nvCxnSpPr>
        <p:spPr>
          <a:xfrm flipH="1">
            <a:off x="1829838" y="4716506"/>
            <a:ext cx="1026600" cy="1172700"/>
          </a:xfrm>
          <a:prstGeom prst="straightConnector1">
            <a:avLst/>
          </a:prstGeom>
          <a:noFill/>
          <a:ln cap="flat" cmpd="sng" w="28575">
            <a:solidFill>
              <a:srgbClr val="FF0000"/>
            </a:solidFill>
            <a:prstDash val="solid"/>
            <a:miter lim="800000"/>
            <a:headEnd len="sm" w="sm" type="none"/>
            <a:tailEnd len="med" w="med" type="triangle"/>
          </a:ln>
        </p:spPr>
      </p:cxnSp>
      <p:cxnSp>
        <p:nvCxnSpPr>
          <p:cNvPr id="575" name="Shape 575"/>
          <p:cNvCxnSpPr/>
          <p:nvPr/>
        </p:nvCxnSpPr>
        <p:spPr>
          <a:xfrm flipH="1" rot="10800000">
            <a:off x="3456253" y="1266598"/>
            <a:ext cx="5161735" cy="1702143"/>
          </a:xfrm>
          <a:prstGeom prst="straightConnector1">
            <a:avLst/>
          </a:prstGeom>
          <a:noFill/>
          <a:ln cap="flat" cmpd="sng" w="28575">
            <a:solidFill>
              <a:srgbClr val="FF0000"/>
            </a:solidFill>
            <a:prstDash val="solid"/>
            <a:miter lim="800000"/>
            <a:headEnd len="sm" w="sm" type="none"/>
            <a:tailEnd len="med" w="med" type="triangle"/>
          </a:ln>
        </p:spPr>
      </p:cxnSp>
      <p:pic>
        <p:nvPicPr>
          <p:cNvPr id="576" name="Shape 576"/>
          <p:cNvPicPr preferRelativeResize="0"/>
          <p:nvPr/>
        </p:nvPicPr>
        <p:blipFill rotWithShape="1">
          <a:blip r:embed="rId10">
            <a:alphaModFix/>
          </a:blip>
          <a:srcRect b="0" l="0" r="0" t="0"/>
          <a:stretch/>
        </p:blipFill>
        <p:spPr>
          <a:xfrm>
            <a:off x="41676" y="3954959"/>
            <a:ext cx="2127897" cy="1336121"/>
          </a:xfrm>
          <a:prstGeom prst="rect">
            <a:avLst/>
          </a:prstGeom>
          <a:noFill/>
          <a:ln cap="flat" cmpd="sng" w="9525">
            <a:solidFill>
              <a:srgbClr val="FF0000"/>
            </a:solidFill>
            <a:prstDash val="solid"/>
            <a:round/>
            <a:headEnd len="sm" w="sm" type="none"/>
            <a:tailEnd len="sm" w="sm" type="none"/>
          </a:ln>
        </p:spPr>
      </p:pic>
      <p:cxnSp>
        <p:nvCxnSpPr>
          <p:cNvPr id="577" name="Shape 577"/>
          <p:cNvCxnSpPr/>
          <p:nvPr/>
        </p:nvCxnSpPr>
        <p:spPr>
          <a:xfrm flipH="1">
            <a:off x="2169573" y="2940656"/>
            <a:ext cx="1864295" cy="1451885"/>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Shape 584"/>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Shape 585"/>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Shape 586"/>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Shape 587"/>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Shape 588"/>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Electoral Violence Education &amp; Reporting</a:t>
            </a:r>
            <a:endParaRPr b="0" i="0" sz="4400" u="none" cap="none" strike="noStrike">
              <a:solidFill>
                <a:schemeClr val="lt1"/>
              </a:solidFill>
              <a:latin typeface="Calibri"/>
              <a:ea typeface="Calibri"/>
              <a:cs typeface="Calibri"/>
              <a:sym typeface="Calibri"/>
            </a:endParaRPr>
          </a:p>
        </p:txBody>
      </p:sp>
      <p:sp>
        <p:nvSpPr>
          <p:cNvPr id="589" name="Shape 589"/>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590" name="Shape 590"/>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591" name="Shape 591"/>
          <p:cNvPicPr preferRelativeResize="0"/>
          <p:nvPr>
            <p:ph idx="1" type="body"/>
          </p:nvPr>
        </p:nvPicPr>
        <p:blipFill rotWithShape="1">
          <a:blip r:embed="rId4">
            <a:alphaModFix/>
          </a:blip>
          <a:srcRect b="0" l="0" r="0" t="0"/>
          <a:stretch/>
        </p:blipFill>
        <p:spPr>
          <a:xfrm>
            <a:off x="528751" y="999728"/>
            <a:ext cx="10860189" cy="53875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Shape 598"/>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Shape 599"/>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 name="Shape 600"/>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Shape 601"/>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Shape 602"/>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Web-based Data Entry Forms</a:t>
            </a:r>
            <a:endParaRPr/>
          </a:p>
        </p:txBody>
      </p:sp>
      <p:sp>
        <p:nvSpPr>
          <p:cNvPr id="603" name="Shape 603"/>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04" name="Shape 604"/>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605" name="Shape 605"/>
          <p:cNvPicPr preferRelativeResize="0"/>
          <p:nvPr>
            <p:ph idx="1" type="body"/>
          </p:nvPr>
        </p:nvPicPr>
        <p:blipFill rotWithShape="1">
          <a:blip r:embed="rId4">
            <a:alphaModFix/>
          </a:blip>
          <a:srcRect b="0" l="0" r="0" t="0"/>
          <a:stretch/>
        </p:blipFill>
        <p:spPr>
          <a:xfrm>
            <a:off x="433195" y="1007809"/>
            <a:ext cx="10890443" cy="54252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Shape 611"/>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Shape 612"/>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Shape 613"/>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Shape 614"/>
          <p:cNvSpPr/>
          <p:nvPr/>
        </p:nvSpPr>
        <p:spPr>
          <a:xfrm flipH="1" rot="10800000">
            <a:off x="8929205" y="-1270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Shape 615"/>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Shape 616"/>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Data Aggregating Screens</a:t>
            </a:r>
            <a:endParaRPr b="0" i="0" sz="4400" u="none" cap="none" strike="noStrike">
              <a:solidFill>
                <a:schemeClr val="lt1"/>
              </a:solidFill>
              <a:latin typeface="Calibri"/>
              <a:ea typeface="Calibri"/>
              <a:cs typeface="Calibri"/>
              <a:sym typeface="Calibri"/>
            </a:endParaRPr>
          </a:p>
        </p:txBody>
      </p:sp>
      <p:sp>
        <p:nvSpPr>
          <p:cNvPr id="617" name="Shape 617"/>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18" name="Shape 618"/>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619" name="Shape 619"/>
          <p:cNvPicPr preferRelativeResize="0"/>
          <p:nvPr>
            <p:ph idx="1" type="body"/>
          </p:nvPr>
        </p:nvPicPr>
        <p:blipFill rotWithShape="1">
          <a:blip r:embed="rId4">
            <a:alphaModFix amt="93000"/>
          </a:blip>
          <a:srcRect b="0" l="0" r="0" t="0"/>
          <a:stretch/>
        </p:blipFill>
        <p:spPr>
          <a:xfrm>
            <a:off x="10886" y="1072652"/>
            <a:ext cx="7086601" cy="3170322"/>
          </a:xfrm>
          <a:prstGeom prst="rect">
            <a:avLst/>
          </a:prstGeom>
          <a:noFill/>
          <a:ln>
            <a:noFill/>
          </a:ln>
          <a:effectLst>
            <a:outerShdw blurRad="50800" rotWithShape="0" algn="tl" dir="2700000" dist="38100">
              <a:srgbClr val="000000">
                <a:alpha val="42745"/>
              </a:srgbClr>
            </a:outerShdw>
          </a:effectLst>
        </p:spPr>
      </p:pic>
      <p:pic>
        <p:nvPicPr>
          <p:cNvPr id="620" name="Shape 620"/>
          <p:cNvPicPr preferRelativeResize="0"/>
          <p:nvPr/>
        </p:nvPicPr>
        <p:blipFill rotWithShape="1">
          <a:blip r:embed="rId5">
            <a:alphaModFix amt="77000"/>
          </a:blip>
          <a:srcRect b="0" l="0" r="0" t="0"/>
          <a:stretch/>
        </p:blipFill>
        <p:spPr>
          <a:xfrm>
            <a:off x="5412323" y="1798904"/>
            <a:ext cx="6735218" cy="4528457"/>
          </a:xfrm>
          <a:prstGeom prst="rect">
            <a:avLst/>
          </a:prstGeom>
          <a:noFill/>
          <a:ln>
            <a:noFill/>
          </a:ln>
          <a:effectLst>
            <a:outerShdw blurRad="50800" rotWithShape="0" algn="tl" dir="2700000" dist="38100">
              <a:srgbClr val="000000">
                <a:alpha val="42745"/>
              </a:srgbClr>
            </a:outerShdw>
          </a:effectLst>
        </p:spPr>
      </p:pic>
      <p:pic>
        <p:nvPicPr>
          <p:cNvPr id="621" name="Shape 621"/>
          <p:cNvPicPr preferRelativeResize="0"/>
          <p:nvPr/>
        </p:nvPicPr>
        <p:blipFill rotWithShape="1">
          <a:blip r:embed="rId6">
            <a:alphaModFix amt="75000"/>
          </a:blip>
          <a:srcRect b="0" l="0" r="0" t="0"/>
          <a:stretch/>
        </p:blipFill>
        <p:spPr>
          <a:xfrm>
            <a:off x="10886" y="2898025"/>
            <a:ext cx="3646714" cy="3498924"/>
          </a:xfrm>
          <a:prstGeom prst="rect">
            <a:avLst/>
          </a:prstGeom>
          <a:noFill/>
          <a:ln>
            <a:noFill/>
          </a:ln>
          <a:effectLst>
            <a:outerShdw blurRad="50800" rotWithShape="0" algn="tl" dir="2700000" dist="38100">
              <a:srgbClr val="000000">
                <a:alpha val="42745"/>
              </a:srgbClr>
            </a:outerShdw>
          </a:effectLst>
        </p:spPr>
      </p:pic>
      <p:cxnSp>
        <p:nvCxnSpPr>
          <p:cNvPr id="622" name="Shape 622"/>
          <p:cNvCxnSpPr>
            <a:endCxn id="620" idx="1"/>
          </p:cNvCxnSpPr>
          <p:nvPr/>
        </p:nvCxnSpPr>
        <p:spPr>
          <a:xfrm>
            <a:off x="4637423" y="2623432"/>
            <a:ext cx="774900" cy="1439700"/>
          </a:xfrm>
          <a:prstGeom prst="straightConnector1">
            <a:avLst/>
          </a:prstGeom>
          <a:noFill/>
          <a:ln cap="flat" cmpd="sng" w="22225">
            <a:solidFill>
              <a:srgbClr val="FF0000"/>
            </a:solidFill>
            <a:prstDash val="solid"/>
            <a:miter lim="800000"/>
            <a:headEnd len="sm" w="sm" type="none"/>
            <a:tailEnd len="med" w="med" type="triangle"/>
          </a:ln>
        </p:spPr>
      </p:cxnSp>
      <p:cxnSp>
        <p:nvCxnSpPr>
          <p:cNvPr id="623" name="Shape 623"/>
          <p:cNvCxnSpPr>
            <a:endCxn id="621" idx="3"/>
          </p:cNvCxnSpPr>
          <p:nvPr/>
        </p:nvCxnSpPr>
        <p:spPr>
          <a:xfrm flipH="1">
            <a:off x="3657600" y="2623387"/>
            <a:ext cx="1556700" cy="2024100"/>
          </a:xfrm>
          <a:prstGeom prst="straightConnector1">
            <a:avLst/>
          </a:prstGeom>
          <a:noFill/>
          <a:ln cap="flat" cmpd="sng" w="22225">
            <a:solidFill>
              <a:srgbClr val="FF0000"/>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Shape 629"/>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Shape 632"/>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Shape 633"/>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Shape 634"/>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Data Visualization Screens - Cards</a:t>
            </a:r>
            <a:endParaRPr b="0" i="0" sz="4400" u="none" cap="none" strike="noStrike">
              <a:solidFill>
                <a:schemeClr val="lt1"/>
              </a:solidFill>
              <a:latin typeface="Calibri"/>
              <a:ea typeface="Calibri"/>
              <a:cs typeface="Calibri"/>
              <a:sym typeface="Calibri"/>
            </a:endParaRPr>
          </a:p>
        </p:txBody>
      </p:sp>
      <p:sp>
        <p:nvSpPr>
          <p:cNvPr id="635" name="Shape 635"/>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36" name="Shape 636"/>
          <p:cNvPicPr preferRelativeResize="0"/>
          <p:nvPr>
            <p:ph idx="1" type="body"/>
          </p:nvPr>
        </p:nvPicPr>
        <p:blipFill rotWithShape="1">
          <a:blip r:embed="rId3">
            <a:alphaModFix/>
          </a:blip>
          <a:srcRect b="0" l="0" r="0" t="0"/>
          <a:stretch/>
        </p:blipFill>
        <p:spPr>
          <a:xfrm>
            <a:off x="55755" y="1393902"/>
            <a:ext cx="5951364" cy="3587527"/>
          </a:xfrm>
          <a:prstGeom prst="rect">
            <a:avLst/>
          </a:prstGeom>
          <a:noFill/>
          <a:ln>
            <a:noFill/>
          </a:ln>
          <a:effectLst>
            <a:outerShdw blurRad="50800" rotWithShape="0" algn="tl" dir="2700000" dist="38100">
              <a:srgbClr val="000000">
                <a:alpha val="42745"/>
              </a:srgbClr>
            </a:outerShdw>
          </a:effectLst>
        </p:spPr>
      </p:pic>
      <p:pic>
        <p:nvPicPr>
          <p:cNvPr id="637" name="Shape 637"/>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pic>
        <p:nvPicPr>
          <p:cNvPr id="638" name="Shape 638"/>
          <p:cNvPicPr preferRelativeResize="0"/>
          <p:nvPr/>
        </p:nvPicPr>
        <p:blipFill rotWithShape="1">
          <a:blip r:embed="rId5">
            <a:alphaModFix/>
          </a:blip>
          <a:srcRect b="0" l="0" r="0" t="0"/>
          <a:stretch/>
        </p:blipFill>
        <p:spPr>
          <a:xfrm>
            <a:off x="6019371" y="1393902"/>
            <a:ext cx="6086871" cy="3587527"/>
          </a:xfrm>
          <a:prstGeom prst="rect">
            <a:avLst/>
          </a:prstGeom>
          <a:noFill/>
          <a:ln>
            <a:noFill/>
          </a:ln>
          <a:effectLst>
            <a:outerShdw blurRad="50800" rotWithShape="0" algn="tl" dir="2700000" dist="38100">
              <a:srgbClr val="000000">
                <a:alpha val="42745"/>
              </a:srgbClr>
            </a:outerShdw>
          </a:effectLst>
        </p:spPr>
      </p:pic>
      <p:sp>
        <p:nvSpPr>
          <p:cNvPr id="639" name="Shape 639"/>
          <p:cNvSpPr/>
          <p:nvPr/>
        </p:nvSpPr>
        <p:spPr>
          <a:xfrm>
            <a:off x="55755" y="2085392"/>
            <a:ext cx="680225" cy="209940"/>
          </a:xfrm>
          <a:prstGeom prst="rect">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6139543" y="2085392"/>
            <a:ext cx="3097763" cy="209939"/>
          </a:xfrm>
          <a:prstGeom prst="rect">
            <a:avLst/>
          </a:prstGeom>
          <a:solidFill>
            <a:srgbClr val="FF0000">
              <a:alpha val="20000"/>
            </a:srgbClr>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Shape 110"/>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Shape 111"/>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Shape 112"/>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Shape 113"/>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Shape 114"/>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Background</a:t>
            </a:r>
            <a:endParaRPr b="0" i="0" sz="4400" u="none" cap="none" strike="noStrike">
              <a:solidFill>
                <a:schemeClr val="lt1"/>
              </a:solidFill>
              <a:latin typeface="Calibri"/>
              <a:ea typeface="Calibri"/>
              <a:cs typeface="Calibri"/>
              <a:sym typeface="Calibri"/>
            </a:endParaRPr>
          </a:p>
        </p:txBody>
      </p:sp>
      <p:sp>
        <p:nvSpPr>
          <p:cNvPr id="115" name="Shape 115"/>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116" name="Shape 116"/>
          <p:cNvSpPr txBox="1"/>
          <p:nvPr>
            <p:ph idx="1" type="body"/>
          </p:nvPr>
        </p:nvSpPr>
        <p:spPr>
          <a:xfrm>
            <a:off x="357809" y="1444622"/>
            <a:ext cx="11436626" cy="46381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220"/>
              <a:buFont typeface="Arial"/>
              <a:buChar char="•"/>
            </a:pPr>
            <a:r>
              <a:rPr b="0" i="0" lang="en-US" sz="2220" u="none" cap="none" strike="noStrike">
                <a:solidFill>
                  <a:schemeClr val="dk1"/>
                </a:solidFill>
                <a:latin typeface="Avenir"/>
                <a:ea typeface="Avenir"/>
                <a:cs typeface="Avenir"/>
                <a:sym typeface="Avenir"/>
              </a:rPr>
              <a:t>Free and fair elections are essential to the credibility of an incoming government and Promot</a:t>
            </a:r>
            <a:r>
              <a:rPr lang="en-US" sz="2220">
                <a:latin typeface="Avenir"/>
                <a:ea typeface="Avenir"/>
                <a:cs typeface="Avenir"/>
                <a:sym typeface="Avenir"/>
              </a:rPr>
              <a:t>e the democratic process</a:t>
            </a:r>
            <a:endParaRPr/>
          </a:p>
          <a:p>
            <a:pPr indent="-228600" lvl="0" marL="228600" marR="0" rtl="0" algn="l">
              <a:lnSpc>
                <a:spcPct val="100000"/>
              </a:lnSpc>
              <a:spcBef>
                <a:spcPts val="1000"/>
              </a:spcBef>
              <a:spcAft>
                <a:spcPts val="0"/>
              </a:spcAft>
              <a:buClr>
                <a:schemeClr val="dk1"/>
              </a:buClr>
              <a:buSzPts val="2220"/>
              <a:buFont typeface="Arial"/>
              <a:buChar char="•"/>
            </a:pPr>
            <a:r>
              <a:rPr b="0" i="0" lang="en-US" sz="2220" u="none" cap="none" strike="noStrike">
                <a:solidFill>
                  <a:schemeClr val="dk1"/>
                </a:solidFill>
                <a:latin typeface="Avenir"/>
                <a:ea typeface="Avenir"/>
                <a:cs typeface="Avenir"/>
                <a:sym typeface="Avenir"/>
              </a:rPr>
              <a:t>The first </a:t>
            </a:r>
            <a:r>
              <a:rPr lang="en-US" sz="2220">
                <a:latin typeface="Avenir"/>
                <a:ea typeface="Avenir"/>
                <a:cs typeface="Avenir"/>
                <a:sym typeface="Avenir"/>
              </a:rPr>
              <a:t>Presidential </a:t>
            </a:r>
            <a:r>
              <a:rPr b="0" i="0" lang="en-US" sz="2220" u="none" cap="none" strike="noStrike">
                <a:solidFill>
                  <a:schemeClr val="dk1"/>
                </a:solidFill>
                <a:latin typeface="Avenir"/>
                <a:ea typeface="Avenir"/>
                <a:cs typeface="Avenir"/>
                <a:sym typeface="Avenir"/>
              </a:rPr>
              <a:t>and </a:t>
            </a:r>
            <a:r>
              <a:rPr lang="en-US" sz="2220">
                <a:latin typeface="Avenir"/>
                <a:ea typeface="Avenir"/>
                <a:cs typeface="Avenir"/>
                <a:sym typeface="Avenir"/>
              </a:rPr>
              <a:t>Parliamentary</a:t>
            </a:r>
            <a:r>
              <a:rPr b="0" i="0" lang="en-US" sz="2220" u="none" cap="none" strike="noStrike">
                <a:solidFill>
                  <a:schemeClr val="dk1"/>
                </a:solidFill>
                <a:latin typeface="Avenir"/>
                <a:ea typeface="Avenir"/>
                <a:cs typeface="Avenir"/>
                <a:sym typeface="Avenir"/>
              </a:rPr>
              <a:t> elections in Sierra Leone were held in 1924, and 1985, respectively.</a:t>
            </a:r>
            <a:endParaRPr/>
          </a:p>
          <a:p>
            <a:pPr indent="-228600" lvl="0" marL="228600" marR="0" rtl="0" algn="l">
              <a:lnSpc>
                <a:spcPct val="100000"/>
              </a:lnSpc>
              <a:spcBef>
                <a:spcPts val="1000"/>
              </a:spcBef>
              <a:spcAft>
                <a:spcPts val="0"/>
              </a:spcAft>
              <a:buClr>
                <a:schemeClr val="dk1"/>
              </a:buClr>
              <a:buSzPts val="2220"/>
              <a:buFont typeface="Arial"/>
              <a:buChar char="•"/>
            </a:pPr>
            <a:r>
              <a:rPr b="0" i="0" lang="en-US" sz="2220" u="none" cap="none" strike="noStrike">
                <a:solidFill>
                  <a:schemeClr val="dk1"/>
                </a:solidFill>
                <a:latin typeface="Avenir"/>
                <a:ea typeface="Avenir"/>
                <a:cs typeface="Avenir"/>
                <a:sym typeface="Avenir"/>
              </a:rPr>
              <a:t>we have Presidential, Parliamentary, Council and Mayoral elections in Sierra Leone. All were held on the same day in 2012, and all will be held on the same day, on March 7, 2018.</a:t>
            </a:r>
            <a:endParaRPr/>
          </a:p>
          <a:p>
            <a:pPr indent="-228600" lvl="0" marL="228600" marR="0" rtl="0" algn="l">
              <a:lnSpc>
                <a:spcPct val="100000"/>
              </a:lnSpc>
              <a:spcBef>
                <a:spcPts val="1000"/>
              </a:spcBef>
              <a:spcAft>
                <a:spcPts val="0"/>
              </a:spcAft>
              <a:buClr>
                <a:schemeClr val="dk1"/>
              </a:buClr>
              <a:buSzPts val="2220"/>
              <a:buFont typeface="Arial"/>
              <a:buChar char="•"/>
            </a:pPr>
            <a:r>
              <a:rPr b="0" i="0" lang="en-US" sz="2220" u="none" cap="none" strike="noStrike">
                <a:solidFill>
                  <a:schemeClr val="dk1"/>
                </a:solidFill>
                <a:latin typeface="Avenir"/>
                <a:ea typeface="Avenir"/>
                <a:cs typeface="Avenir"/>
                <a:sym typeface="Avenir"/>
              </a:rPr>
              <a:t>There is a need for a technology tool that will enable the national election bodies, election observers, journalists, researchers and the general public to effectively and efficiently collect aggregate, visualize and share election data</a:t>
            </a:r>
            <a:endParaRPr b="0" i="0" sz="222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2220"/>
              <a:buFont typeface="Arial"/>
              <a:buChar char="•"/>
            </a:pPr>
            <a:r>
              <a:rPr lang="en-US" sz="2220">
                <a:latin typeface="Avenir"/>
                <a:ea typeface="Avenir"/>
                <a:cs typeface="Avenir"/>
                <a:sym typeface="Avenir"/>
              </a:rPr>
              <a:t>Leadership attained via controversial or contested election results leads to citizens’ lack of confidence in a new government</a:t>
            </a:r>
            <a:endParaRPr sz="2220">
              <a:latin typeface="Avenir"/>
              <a:ea typeface="Avenir"/>
              <a:cs typeface="Avenir"/>
              <a:sym typeface="Avenir"/>
            </a:endParaRPr>
          </a:p>
          <a:p>
            <a:pPr indent="0" lvl="0" marL="0" marR="0" rtl="0" algn="l">
              <a:lnSpc>
                <a:spcPct val="100000"/>
              </a:lnSpc>
              <a:spcBef>
                <a:spcPts val="1000"/>
              </a:spcBef>
              <a:spcAft>
                <a:spcPts val="0"/>
              </a:spcAft>
              <a:buNone/>
            </a:pPr>
            <a:r>
              <a:t/>
            </a:r>
            <a:endParaRPr sz="2220">
              <a:latin typeface="Avenir"/>
              <a:ea typeface="Avenir"/>
              <a:cs typeface="Avenir"/>
              <a:sym typeface="Avenir"/>
            </a:endParaRPr>
          </a:p>
        </p:txBody>
      </p:sp>
      <p:pic>
        <p:nvPicPr>
          <p:cNvPr id="117" name="Shape 117"/>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Shape 646"/>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Shape 647"/>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Shape 648"/>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 name="Shape 649"/>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Shape 650"/>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 name="Shape 651"/>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Data Visualization Screens - Maps</a:t>
            </a:r>
            <a:endParaRPr b="0" i="0" sz="4400" u="none" cap="none" strike="noStrike">
              <a:solidFill>
                <a:schemeClr val="lt1"/>
              </a:solidFill>
              <a:latin typeface="Calibri"/>
              <a:ea typeface="Calibri"/>
              <a:cs typeface="Calibri"/>
              <a:sym typeface="Calibri"/>
            </a:endParaRPr>
          </a:p>
        </p:txBody>
      </p:sp>
      <p:sp>
        <p:nvSpPr>
          <p:cNvPr id="652" name="Shape 652"/>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53" name="Shape 653"/>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654" name="Shape 654"/>
          <p:cNvPicPr preferRelativeResize="0"/>
          <p:nvPr>
            <p:ph idx="1" type="body"/>
          </p:nvPr>
        </p:nvPicPr>
        <p:blipFill rotWithShape="1">
          <a:blip r:embed="rId4">
            <a:alphaModFix/>
          </a:blip>
          <a:srcRect b="0" l="0" r="0" t="0"/>
          <a:stretch/>
        </p:blipFill>
        <p:spPr>
          <a:xfrm>
            <a:off x="462980" y="1403350"/>
            <a:ext cx="5465316" cy="4351338"/>
          </a:xfrm>
          <a:prstGeom prst="rect">
            <a:avLst/>
          </a:prstGeom>
          <a:noFill/>
          <a:ln>
            <a:noFill/>
          </a:ln>
        </p:spPr>
      </p:pic>
      <p:pic>
        <p:nvPicPr>
          <p:cNvPr id="655" name="Shape 655"/>
          <p:cNvPicPr preferRelativeResize="0"/>
          <p:nvPr/>
        </p:nvPicPr>
        <p:blipFill rotWithShape="1">
          <a:blip r:embed="rId5">
            <a:alphaModFix/>
          </a:blip>
          <a:srcRect b="0" l="0" r="0" t="0"/>
          <a:stretch/>
        </p:blipFill>
        <p:spPr>
          <a:xfrm>
            <a:off x="6096000" y="1403350"/>
            <a:ext cx="5951364" cy="3587527"/>
          </a:xfrm>
          <a:prstGeom prst="rect">
            <a:avLst/>
          </a:prstGeom>
          <a:noFill/>
          <a:ln>
            <a:noFill/>
          </a:ln>
          <a:effectLst>
            <a:outerShdw blurRad="50800" rotWithShape="0" algn="tl" dir="2700000" dist="38100">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Shape 662"/>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Shape 663"/>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Shape 664"/>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Shape 665"/>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Shape 666"/>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Sample Data Sharing Screen</a:t>
            </a:r>
            <a:endParaRPr b="0" i="0" sz="4400" u="none" cap="none" strike="noStrike">
              <a:solidFill>
                <a:schemeClr val="lt1"/>
              </a:solidFill>
              <a:latin typeface="Calibri"/>
              <a:ea typeface="Calibri"/>
              <a:cs typeface="Calibri"/>
              <a:sym typeface="Calibri"/>
            </a:endParaRPr>
          </a:p>
        </p:txBody>
      </p:sp>
      <p:sp>
        <p:nvSpPr>
          <p:cNvPr id="667" name="Shape 667"/>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68" name="Shape 668"/>
          <p:cNvPicPr preferRelativeResize="0"/>
          <p:nvPr>
            <p:ph idx="1" type="body"/>
          </p:nvPr>
        </p:nvPicPr>
        <p:blipFill rotWithShape="1">
          <a:blip r:embed="rId3">
            <a:alphaModFix/>
          </a:blip>
          <a:srcRect b="0" l="0" r="0" t="0"/>
          <a:stretch/>
        </p:blipFill>
        <p:spPr>
          <a:xfrm>
            <a:off x="323967" y="1085748"/>
            <a:ext cx="11460605" cy="5127113"/>
          </a:xfrm>
          <a:prstGeom prst="rect">
            <a:avLst/>
          </a:prstGeom>
          <a:noFill/>
          <a:ln>
            <a:noFill/>
          </a:ln>
        </p:spPr>
      </p:pic>
      <p:pic>
        <p:nvPicPr>
          <p:cNvPr id="669" name="Shape 669"/>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Shape 676"/>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Shape 680"/>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Human-Readable Formats: HTML Tables</a:t>
            </a:r>
            <a:endParaRPr b="0" i="0" sz="4400" u="none" cap="none" strike="noStrike">
              <a:solidFill>
                <a:schemeClr val="lt1"/>
              </a:solidFill>
              <a:latin typeface="Calibri"/>
              <a:ea typeface="Calibri"/>
              <a:cs typeface="Calibri"/>
              <a:sym typeface="Calibri"/>
            </a:endParaRPr>
          </a:p>
        </p:txBody>
      </p:sp>
      <p:sp>
        <p:nvSpPr>
          <p:cNvPr id="681" name="Shape 681"/>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82" name="Shape 682"/>
          <p:cNvPicPr preferRelativeResize="0"/>
          <p:nvPr>
            <p:ph idx="1" type="body"/>
          </p:nvPr>
        </p:nvPicPr>
        <p:blipFill rotWithShape="1">
          <a:blip r:embed="rId3">
            <a:alphaModFix/>
          </a:blip>
          <a:srcRect b="0" l="0" r="0" t="0"/>
          <a:stretch/>
        </p:blipFill>
        <p:spPr>
          <a:xfrm>
            <a:off x="141513" y="1473029"/>
            <a:ext cx="5704932" cy="3835740"/>
          </a:xfrm>
          <a:prstGeom prst="rect">
            <a:avLst/>
          </a:prstGeom>
          <a:noFill/>
          <a:ln>
            <a:noFill/>
          </a:ln>
        </p:spPr>
      </p:pic>
      <p:pic>
        <p:nvPicPr>
          <p:cNvPr id="683" name="Shape 683"/>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pic>
        <p:nvPicPr>
          <p:cNvPr id="684" name="Shape 684"/>
          <p:cNvPicPr preferRelativeResize="0"/>
          <p:nvPr/>
        </p:nvPicPr>
        <p:blipFill rotWithShape="1">
          <a:blip r:embed="rId5">
            <a:alphaModFix/>
          </a:blip>
          <a:srcRect b="0" l="0" r="0" t="0"/>
          <a:stretch/>
        </p:blipFill>
        <p:spPr>
          <a:xfrm>
            <a:off x="5871908" y="1473029"/>
            <a:ext cx="6114594" cy="38929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Shape 690"/>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Shape 691"/>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Shape 692"/>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Shape 693"/>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Shape 694"/>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 name="Shape 695"/>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Machine-Readable Formats: CSV</a:t>
            </a:r>
            <a:endParaRPr/>
          </a:p>
        </p:txBody>
      </p:sp>
      <p:sp>
        <p:nvSpPr>
          <p:cNvPr id="696" name="Shape 696"/>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697" name="Shape 697"/>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698" name="Shape 698"/>
          <p:cNvPicPr preferRelativeResize="0"/>
          <p:nvPr>
            <p:ph idx="1" type="body"/>
          </p:nvPr>
        </p:nvPicPr>
        <p:blipFill rotWithShape="1">
          <a:blip r:embed="rId4">
            <a:alphaModFix/>
          </a:blip>
          <a:srcRect b="0" l="0" r="0" t="0"/>
          <a:stretch/>
        </p:blipFill>
        <p:spPr>
          <a:xfrm>
            <a:off x="825500" y="1047469"/>
            <a:ext cx="10223500" cy="52451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Shape 705"/>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Shape 706"/>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Shape 707"/>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Shape 708"/>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Shape 709"/>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Machine-Readable Formats: JSON</a:t>
            </a:r>
            <a:endParaRPr b="0" i="0" sz="4400" u="none" cap="none" strike="noStrike">
              <a:solidFill>
                <a:schemeClr val="lt1"/>
              </a:solidFill>
              <a:latin typeface="Calibri"/>
              <a:ea typeface="Calibri"/>
              <a:cs typeface="Calibri"/>
              <a:sym typeface="Calibri"/>
            </a:endParaRPr>
          </a:p>
        </p:txBody>
      </p:sp>
      <p:sp>
        <p:nvSpPr>
          <p:cNvPr id="710" name="Shape 710"/>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711" name="Shape 711"/>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712" name="Shape 712"/>
          <p:cNvPicPr preferRelativeResize="0"/>
          <p:nvPr>
            <p:ph idx="1" type="body"/>
          </p:nvPr>
        </p:nvPicPr>
        <p:blipFill rotWithShape="1">
          <a:blip r:embed="rId4">
            <a:alphaModFix/>
          </a:blip>
          <a:srcRect b="0" l="0" r="0" t="0"/>
          <a:stretch/>
        </p:blipFill>
        <p:spPr>
          <a:xfrm>
            <a:off x="1039961" y="1043921"/>
            <a:ext cx="9877164" cy="52991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Shape 718"/>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Shape 719"/>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Shape 720"/>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Shape 721"/>
          <p:cNvSpPr/>
          <p:nvPr/>
        </p:nvSpPr>
        <p:spPr>
          <a:xfrm flipH="1" rot="10800000">
            <a:off x="8929205" y="-1270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Shape 722"/>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Shape 723"/>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Machine-Readable Formats: XML</a:t>
            </a:r>
            <a:endParaRPr b="0" i="0" sz="4400" u="none" cap="none" strike="noStrike">
              <a:solidFill>
                <a:schemeClr val="lt1"/>
              </a:solidFill>
              <a:latin typeface="Calibri"/>
              <a:ea typeface="Calibri"/>
              <a:cs typeface="Calibri"/>
              <a:sym typeface="Calibri"/>
            </a:endParaRPr>
          </a:p>
        </p:txBody>
      </p:sp>
      <p:sp>
        <p:nvSpPr>
          <p:cNvPr id="724" name="Shape 724"/>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725" name="Shape 725"/>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726" name="Shape 726"/>
          <p:cNvPicPr preferRelativeResize="0"/>
          <p:nvPr>
            <p:ph idx="1" type="body"/>
          </p:nvPr>
        </p:nvPicPr>
        <p:blipFill rotWithShape="1">
          <a:blip r:embed="rId4">
            <a:alphaModFix/>
          </a:blip>
          <a:srcRect b="0" l="0" r="0" t="0"/>
          <a:stretch/>
        </p:blipFill>
        <p:spPr>
          <a:xfrm>
            <a:off x="876300" y="1065212"/>
            <a:ext cx="9362402" cy="5266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Shape 73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Shape 734"/>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Shape 735"/>
          <p:cNvSpPr/>
          <p:nvPr/>
        </p:nvSpPr>
        <p:spPr>
          <a:xfrm flipH="1" rot="10800000">
            <a:off x="8931103" y="-12598"/>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6" name="Shape 736"/>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Shape 737"/>
          <p:cNvSpPr txBox="1"/>
          <p:nvPr>
            <p:ph type="title"/>
          </p:nvPr>
        </p:nvSpPr>
        <p:spPr>
          <a:xfrm>
            <a:off x="342900" y="318552"/>
            <a:ext cx="10515600" cy="5746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Security</a:t>
            </a:r>
            <a:endParaRPr b="0" i="0" sz="3959" u="none" cap="none" strike="noStrike">
              <a:solidFill>
                <a:schemeClr val="lt1"/>
              </a:solidFill>
              <a:latin typeface="Calibri"/>
              <a:ea typeface="Calibri"/>
              <a:cs typeface="Calibri"/>
              <a:sym typeface="Calibri"/>
            </a:endParaRPr>
          </a:p>
        </p:txBody>
      </p:sp>
      <p:sp>
        <p:nvSpPr>
          <p:cNvPr id="738" name="Shape 738"/>
          <p:cNvSpPr txBox="1"/>
          <p:nvPr>
            <p:ph idx="1" type="body"/>
          </p:nvPr>
        </p:nvSpPr>
        <p:spPr>
          <a:xfrm>
            <a:off x="342900" y="1292225"/>
            <a:ext cx="11493500" cy="48847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venir"/>
                <a:ea typeface="Avenir"/>
                <a:cs typeface="Avenir"/>
                <a:sym typeface="Avenir"/>
              </a:rPr>
              <a:t>LAM-TECH have years of experience working with governments and fortune 500 Inc. around the globe. </a:t>
            </a:r>
            <a:endParaRPr b="0" i="0" sz="280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2800"/>
              <a:buFont typeface="Arial"/>
              <a:buChar char="•"/>
            </a:pPr>
            <a:r>
              <a:rPr b="0" i="0" lang="en-US" sz="2800" u="none" cap="none" strike="noStrike">
                <a:solidFill>
                  <a:schemeClr val="dk1"/>
                </a:solidFill>
                <a:latin typeface="Avenir"/>
                <a:ea typeface="Avenir"/>
                <a:cs typeface="Avenir"/>
                <a:sym typeface="Avenir"/>
              </a:rPr>
              <a:t>In 2011, The CEO of LAM-TECH contributed the following article about the security of government websites in Sierra Leone </a:t>
            </a:r>
            <a:r>
              <a:rPr b="0" i="0" lang="en-US" sz="2800" u="sng" cap="none" strike="noStrike">
                <a:solidFill>
                  <a:schemeClr val="hlink"/>
                </a:solidFill>
                <a:latin typeface="Avenir"/>
                <a:ea typeface="Avenir"/>
                <a:cs typeface="Avenir"/>
                <a:sym typeface="Avenir"/>
                <a:hlinkClick r:id="rId3"/>
              </a:rPr>
              <a:t>http://sierraexpressmedia.com/?p=27982</a:t>
            </a:r>
            <a:r>
              <a:rPr b="0" i="0" lang="en-US" sz="2800" u="none" cap="none" strike="noStrike">
                <a:solidFill>
                  <a:schemeClr val="dk1"/>
                </a:solidFill>
                <a:latin typeface="Avenir"/>
                <a:ea typeface="Avenir"/>
                <a:cs typeface="Avenir"/>
                <a:sym typeface="Avenir"/>
              </a:rPr>
              <a:t> </a:t>
            </a:r>
            <a:endParaRPr b="0" i="0" sz="2800" u="none" cap="none" strike="noStrike">
              <a:solidFill>
                <a:schemeClr val="dk1"/>
              </a:solidFill>
              <a:latin typeface="Avenir"/>
              <a:ea typeface="Avenir"/>
              <a:cs typeface="Avenir"/>
              <a:sym typeface="Avenir"/>
            </a:endParaRPr>
          </a:p>
        </p:txBody>
      </p:sp>
      <p:sp>
        <p:nvSpPr>
          <p:cNvPr id="739" name="Shape 739"/>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740" name="Shape 740"/>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Shape 746"/>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Shape 747"/>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Shape 748"/>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Shape 749"/>
          <p:cNvSpPr/>
          <p:nvPr/>
        </p:nvSpPr>
        <p:spPr>
          <a:xfrm flipH="1" rot="10800000">
            <a:off x="8931103" y="-12598"/>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Shape 750"/>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Shape 751"/>
          <p:cNvSpPr txBox="1"/>
          <p:nvPr>
            <p:ph type="title"/>
          </p:nvPr>
        </p:nvSpPr>
        <p:spPr>
          <a:xfrm>
            <a:off x="148943" y="121769"/>
            <a:ext cx="10515600" cy="87091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Infrastructure Security</a:t>
            </a:r>
            <a:endParaRPr b="0" i="0" sz="4400" u="none" cap="none" strike="noStrike">
              <a:solidFill>
                <a:schemeClr val="lt1"/>
              </a:solidFill>
              <a:latin typeface="Calibri"/>
              <a:ea typeface="Calibri"/>
              <a:cs typeface="Calibri"/>
              <a:sym typeface="Calibri"/>
            </a:endParaRPr>
          </a:p>
        </p:txBody>
      </p:sp>
      <p:sp>
        <p:nvSpPr>
          <p:cNvPr id="752" name="Shape 752"/>
          <p:cNvSpPr txBox="1"/>
          <p:nvPr>
            <p:ph idx="1" type="body"/>
          </p:nvPr>
        </p:nvSpPr>
        <p:spPr>
          <a:xfrm>
            <a:off x="292100" y="1257300"/>
            <a:ext cx="11061700" cy="49196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170"/>
              <a:buFont typeface="Arial"/>
              <a:buChar char="•"/>
            </a:pPr>
            <a:r>
              <a:rPr b="0" i="0" lang="en-US" sz="2170" u="none" cap="none" strike="noStrike">
                <a:solidFill>
                  <a:schemeClr val="dk1"/>
                </a:solidFill>
                <a:latin typeface="Avenir"/>
                <a:ea typeface="Avenir"/>
                <a:cs typeface="Avenir"/>
                <a:sym typeface="Avenir"/>
              </a:rPr>
              <a:t>We are using a "N-tier Architecture (Separated data, business logic, and presentation layers) - We have a dedicated server that host the database, a dedicated server for the backend application and a dedicated server for the frontend application.</a:t>
            </a:r>
            <a:endParaRPr/>
          </a:p>
          <a:p>
            <a:pPr indent="-228600" lvl="0" marL="228600" marR="0" rtl="0" algn="l">
              <a:lnSpc>
                <a:spcPct val="100000"/>
              </a:lnSpc>
              <a:spcBef>
                <a:spcPts val="1000"/>
              </a:spcBef>
              <a:spcAft>
                <a:spcPts val="0"/>
              </a:spcAft>
              <a:buClr>
                <a:schemeClr val="dk1"/>
              </a:buClr>
              <a:buSzPts val="2170"/>
              <a:buFont typeface="Arial"/>
              <a:buChar char="•"/>
            </a:pPr>
            <a:r>
              <a:rPr b="0" i="0" lang="en-US" sz="2170" u="none" cap="none" strike="noStrike">
                <a:solidFill>
                  <a:schemeClr val="dk1"/>
                </a:solidFill>
                <a:latin typeface="Avenir"/>
                <a:ea typeface="Avenir"/>
                <a:cs typeface="Avenir"/>
                <a:sym typeface="Avenir"/>
              </a:rPr>
              <a:t>In addition to the above, we are using one of the top content delivery network (CDN) providers in the world with servers in Africa that are closer to Sierra Leone than those in Europe or America.</a:t>
            </a:r>
            <a:endParaRPr/>
          </a:p>
          <a:p>
            <a:pPr indent="-228600" lvl="0" marL="228600" marR="0" rtl="0" algn="l">
              <a:lnSpc>
                <a:spcPct val="100000"/>
              </a:lnSpc>
              <a:spcBef>
                <a:spcPts val="1000"/>
              </a:spcBef>
              <a:spcAft>
                <a:spcPts val="0"/>
              </a:spcAft>
              <a:buClr>
                <a:schemeClr val="dk1"/>
              </a:buClr>
              <a:buSzPts val="2170"/>
              <a:buFont typeface="Arial"/>
              <a:buChar char="•"/>
            </a:pPr>
            <a:r>
              <a:rPr b="0" i="0" lang="en-US" sz="2170" u="none" cap="none" strike="noStrike">
                <a:solidFill>
                  <a:schemeClr val="dk1"/>
                </a:solidFill>
                <a:latin typeface="Avenir"/>
                <a:ea typeface="Avenir"/>
                <a:cs typeface="Avenir"/>
                <a:sym typeface="Avenir"/>
              </a:rPr>
              <a:t>The CDN provider is the only outsider that have direct access to our servers. All traffic from end users is handled by this provider. This provider filters bad traffic and only allows good traffic. They also prevent the platform from DDoS attacks and much more.</a:t>
            </a:r>
            <a:endParaRPr b="0" i="0" sz="217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2170"/>
              <a:buFont typeface="Arial"/>
              <a:buChar char="•"/>
            </a:pPr>
            <a:r>
              <a:rPr b="0" i="0" lang="en-US" sz="2170" u="none" cap="none" strike="noStrike">
                <a:solidFill>
                  <a:schemeClr val="dk1"/>
                </a:solidFill>
                <a:latin typeface="Avenir"/>
                <a:ea typeface="Avenir"/>
                <a:cs typeface="Avenir"/>
                <a:sym typeface="Avenir"/>
              </a:rPr>
              <a:t>Our developers working on the servers have direct access to the servers via SSH only. Password-authenticated is not safe and hence is not allowed.</a:t>
            </a:r>
            <a:endParaRPr/>
          </a:p>
        </p:txBody>
      </p:sp>
      <p:sp>
        <p:nvSpPr>
          <p:cNvPr id="753" name="Shape 753"/>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754" name="Shape 754"/>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p:nvPr/>
        </p:nvSpPr>
        <p:spPr>
          <a:xfrm>
            <a:off x="5779364" y="2970277"/>
            <a:ext cx="5260372" cy="3764057"/>
          </a:xfrm>
          <a:prstGeom prst="roundRect">
            <a:avLst>
              <a:gd fmla="val 16667" name="adj"/>
            </a:avLst>
          </a:prstGeom>
          <a:solidFill>
            <a:schemeClr val="lt1"/>
          </a:solid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15F</a:t>
            </a:r>
            <a:endParaRPr sz="1800">
              <a:solidFill>
                <a:schemeClr val="dk1"/>
              </a:solidFill>
              <a:latin typeface="Calibri"/>
              <a:ea typeface="Calibri"/>
              <a:cs typeface="Calibri"/>
              <a:sym typeface="Calibri"/>
            </a:endParaRPr>
          </a:p>
        </p:txBody>
      </p:sp>
      <p:sp>
        <p:nvSpPr>
          <p:cNvPr id="761" name="Shape 761"/>
          <p:cNvSpPr/>
          <p:nvPr/>
        </p:nvSpPr>
        <p:spPr>
          <a:xfrm>
            <a:off x="5779364" y="1958553"/>
            <a:ext cx="5260371" cy="708010"/>
          </a:xfrm>
          <a:prstGeom prst="roundRect">
            <a:avLst>
              <a:gd fmla="val 16667" name="adj"/>
            </a:avLst>
          </a:prstGeom>
          <a:solidFill>
            <a:schemeClr val="lt1"/>
          </a:solid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762" name="Shape 762"/>
          <p:cNvCxnSpPr/>
          <p:nvPr/>
        </p:nvCxnSpPr>
        <p:spPr>
          <a:xfrm flipH="1">
            <a:off x="8729601" y="2197187"/>
            <a:ext cx="1022955" cy="709715"/>
          </a:xfrm>
          <a:prstGeom prst="straightConnector1">
            <a:avLst/>
          </a:prstGeom>
          <a:noFill/>
          <a:ln cap="flat" cmpd="sng" w="9525">
            <a:solidFill>
              <a:srgbClr val="FF0000"/>
            </a:solidFill>
            <a:prstDash val="solid"/>
            <a:miter lim="800000"/>
            <a:headEnd len="sm" w="sm" type="none"/>
            <a:tailEnd len="med" w="med" type="triangle"/>
          </a:ln>
        </p:spPr>
      </p:cxnSp>
      <p:sp>
        <p:nvSpPr>
          <p:cNvPr id="763" name="Shape 763"/>
          <p:cNvSpPr/>
          <p:nvPr/>
        </p:nvSpPr>
        <p:spPr>
          <a:xfrm>
            <a:off x="7833660" y="1261932"/>
            <a:ext cx="2506751" cy="577839"/>
          </a:xfrm>
          <a:prstGeom prst="cloud">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4" name="Shape 764"/>
          <p:cNvCxnSpPr/>
          <p:nvPr/>
        </p:nvCxnSpPr>
        <p:spPr>
          <a:xfrm>
            <a:off x="7595467" y="2227749"/>
            <a:ext cx="860532" cy="679153"/>
          </a:xfrm>
          <a:prstGeom prst="straightConnector1">
            <a:avLst/>
          </a:prstGeom>
          <a:noFill/>
          <a:ln cap="flat" cmpd="sng" w="9525">
            <a:solidFill>
              <a:srgbClr val="FF0000"/>
            </a:solidFill>
            <a:prstDash val="solid"/>
            <a:miter lim="800000"/>
            <a:headEnd len="sm" w="sm" type="none"/>
            <a:tailEnd len="med" w="med" type="triangle"/>
          </a:ln>
        </p:spPr>
      </p:cxnSp>
      <p:sp>
        <p:nvSpPr>
          <p:cNvPr id="765" name="Shape 765"/>
          <p:cNvSpPr/>
          <p:nvPr/>
        </p:nvSpPr>
        <p:spPr>
          <a:xfrm>
            <a:off x="6061992" y="3103628"/>
            <a:ext cx="4870808" cy="3426235"/>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Shape 766"/>
          <p:cNvSpPr/>
          <p:nvPr/>
        </p:nvSpPr>
        <p:spPr>
          <a:xfrm>
            <a:off x="6061992" y="2128463"/>
            <a:ext cx="4870807" cy="38349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Shape 767"/>
          <p:cNvSpPr/>
          <p:nvPr/>
        </p:nvSpPr>
        <p:spPr>
          <a:xfrm>
            <a:off x="6436499" y="3256028"/>
            <a:ext cx="4321489" cy="3084717"/>
          </a:xfrm>
          <a:prstGeom prst="roundRect">
            <a:avLst>
              <a:gd fmla="val 16667" name="adj"/>
            </a:avLst>
          </a:prstGeom>
          <a:solidFill>
            <a:schemeClr val="lt1"/>
          </a:solidFill>
          <a:ln cap="flat" cmpd="sng" w="158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Shape 768"/>
          <p:cNvSpPr/>
          <p:nvPr/>
        </p:nvSpPr>
        <p:spPr>
          <a:xfrm>
            <a:off x="7066045" y="3446297"/>
            <a:ext cx="1506069" cy="2753889"/>
          </a:xfrm>
          <a:prstGeom prst="roundRect">
            <a:avLst>
              <a:gd fmla="val 16667" name="adj"/>
            </a:avLst>
          </a:prstGeom>
          <a:solidFill>
            <a:schemeClr val="lt1"/>
          </a:solidFill>
          <a:ln cap="flat" cmpd="sng" w="1270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Shape 769"/>
          <p:cNvSpPr/>
          <p:nvPr/>
        </p:nvSpPr>
        <p:spPr>
          <a:xfrm>
            <a:off x="7178105" y="3571804"/>
            <a:ext cx="1279711" cy="248322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Shape 770"/>
          <p:cNvSpPr/>
          <p:nvPr/>
        </p:nvSpPr>
        <p:spPr>
          <a:xfrm>
            <a:off x="7584076" y="3902428"/>
            <a:ext cx="394126" cy="362445"/>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Shape 771"/>
          <p:cNvSpPr/>
          <p:nvPr/>
        </p:nvSpPr>
        <p:spPr>
          <a:xfrm>
            <a:off x="7584076" y="5359350"/>
            <a:ext cx="394126" cy="346054"/>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Shape 772"/>
          <p:cNvSpPr/>
          <p:nvPr/>
        </p:nvSpPr>
        <p:spPr>
          <a:xfrm>
            <a:off x="7584076" y="4549576"/>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Shape 773"/>
          <p:cNvSpPr/>
          <p:nvPr/>
        </p:nvSpPr>
        <p:spPr>
          <a:xfrm>
            <a:off x="7682688" y="4621294"/>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Shape 774"/>
          <p:cNvSpPr/>
          <p:nvPr/>
        </p:nvSpPr>
        <p:spPr>
          <a:xfrm>
            <a:off x="7783540" y="4739619"/>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Shape 775"/>
          <p:cNvSpPr txBox="1"/>
          <p:nvPr/>
        </p:nvSpPr>
        <p:spPr>
          <a:xfrm>
            <a:off x="7527707" y="4221774"/>
            <a:ext cx="50206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Balancer</a:t>
            </a:r>
            <a:endParaRPr sz="700">
              <a:solidFill>
                <a:schemeClr val="dk1"/>
              </a:solidFill>
              <a:latin typeface="Calibri"/>
              <a:ea typeface="Calibri"/>
              <a:cs typeface="Calibri"/>
              <a:sym typeface="Calibri"/>
            </a:endParaRPr>
          </a:p>
        </p:txBody>
      </p:sp>
      <p:sp>
        <p:nvSpPr>
          <p:cNvPr id="776" name="Shape 776"/>
          <p:cNvSpPr txBox="1"/>
          <p:nvPr/>
        </p:nvSpPr>
        <p:spPr>
          <a:xfrm>
            <a:off x="7476480" y="5034245"/>
            <a:ext cx="51809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Web Tier</a:t>
            </a:r>
            <a:endParaRPr sz="700">
              <a:solidFill>
                <a:schemeClr val="dk1"/>
              </a:solidFill>
              <a:latin typeface="Calibri"/>
              <a:ea typeface="Calibri"/>
              <a:cs typeface="Calibri"/>
              <a:sym typeface="Calibri"/>
            </a:endParaRPr>
          </a:p>
        </p:txBody>
      </p:sp>
      <p:sp>
        <p:nvSpPr>
          <p:cNvPr id="777" name="Shape 777"/>
          <p:cNvSpPr txBox="1"/>
          <p:nvPr/>
        </p:nvSpPr>
        <p:spPr>
          <a:xfrm>
            <a:off x="7476480" y="5681693"/>
            <a:ext cx="68800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File System/</a:t>
            </a:r>
            <a:endParaRPr/>
          </a:p>
          <a:p>
            <a:pPr indent="0" lvl="0" marL="0" marR="0" rtl="0" algn="l">
              <a:spcBef>
                <a:spcPts val="0"/>
              </a:spcBef>
              <a:spcAft>
                <a:spcPts val="0"/>
              </a:spcAft>
              <a:buNone/>
            </a:pPr>
            <a:r>
              <a:rPr lang="en-US" sz="700">
                <a:solidFill>
                  <a:schemeClr val="dk1"/>
                </a:solidFill>
                <a:latin typeface="Calibri"/>
                <a:ea typeface="Calibri"/>
                <a:cs typeface="Calibri"/>
                <a:sym typeface="Calibri"/>
              </a:rPr>
              <a:t>Database Tier</a:t>
            </a:r>
            <a:endParaRPr sz="700">
              <a:solidFill>
                <a:schemeClr val="dk1"/>
              </a:solidFill>
              <a:latin typeface="Calibri"/>
              <a:ea typeface="Calibri"/>
              <a:cs typeface="Calibri"/>
              <a:sym typeface="Calibri"/>
            </a:endParaRPr>
          </a:p>
        </p:txBody>
      </p:sp>
      <p:sp>
        <p:nvSpPr>
          <p:cNvPr id="778" name="Shape 778"/>
          <p:cNvSpPr txBox="1"/>
          <p:nvPr/>
        </p:nvSpPr>
        <p:spPr>
          <a:xfrm>
            <a:off x="7382457" y="6046573"/>
            <a:ext cx="909223"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accent2"/>
                </a:solidFill>
                <a:latin typeface="Calibri"/>
                <a:ea typeface="Calibri"/>
                <a:cs typeface="Calibri"/>
                <a:sym typeface="Calibri"/>
              </a:rPr>
              <a:t>Availability Zone 1</a:t>
            </a:r>
            <a:endParaRPr sz="700">
              <a:solidFill>
                <a:schemeClr val="accent2"/>
              </a:solidFill>
              <a:latin typeface="Calibri"/>
              <a:ea typeface="Calibri"/>
              <a:cs typeface="Calibri"/>
              <a:sym typeface="Calibri"/>
            </a:endParaRPr>
          </a:p>
        </p:txBody>
      </p:sp>
      <p:cxnSp>
        <p:nvCxnSpPr>
          <p:cNvPr id="779" name="Shape 779"/>
          <p:cNvCxnSpPr>
            <a:stCxn id="775" idx="0"/>
          </p:cNvCxnSpPr>
          <p:nvPr/>
        </p:nvCxnSpPr>
        <p:spPr>
          <a:xfrm>
            <a:off x="7778738" y="4221774"/>
            <a:ext cx="0" cy="327900"/>
          </a:xfrm>
          <a:prstGeom prst="straightConnector1">
            <a:avLst/>
          </a:prstGeom>
          <a:noFill/>
          <a:ln cap="flat" cmpd="sng" w="9525">
            <a:solidFill>
              <a:schemeClr val="accent6"/>
            </a:solidFill>
            <a:prstDash val="solid"/>
            <a:miter lim="800000"/>
            <a:headEnd len="sm" w="sm" type="none"/>
            <a:tailEnd len="med" w="med" type="triangle"/>
          </a:ln>
        </p:spPr>
      </p:cxnSp>
      <p:cxnSp>
        <p:nvCxnSpPr>
          <p:cNvPr id="780" name="Shape 780"/>
          <p:cNvCxnSpPr/>
          <p:nvPr/>
        </p:nvCxnSpPr>
        <p:spPr>
          <a:xfrm flipH="1">
            <a:off x="7877349" y="5049055"/>
            <a:ext cx="1" cy="327802"/>
          </a:xfrm>
          <a:prstGeom prst="straightConnector1">
            <a:avLst/>
          </a:prstGeom>
          <a:noFill/>
          <a:ln cap="flat" cmpd="sng" w="9525">
            <a:solidFill>
              <a:schemeClr val="accent6"/>
            </a:solidFill>
            <a:prstDash val="solid"/>
            <a:miter lim="800000"/>
            <a:headEnd len="sm" w="sm" type="none"/>
            <a:tailEnd len="med" w="med" type="triangle"/>
          </a:ln>
        </p:spPr>
      </p:cxnSp>
      <p:sp>
        <p:nvSpPr>
          <p:cNvPr id="781" name="Shape 781"/>
          <p:cNvSpPr/>
          <p:nvPr/>
        </p:nvSpPr>
        <p:spPr>
          <a:xfrm>
            <a:off x="8399334" y="2848706"/>
            <a:ext cx="386932" cy="397388"/>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82" name="Shape 782"/>
          <p:cNvCxnSpPr>
            <a:stCxn id="781" idx="3"/>
            <a:endCxn id="770" idx="0"/>
          </p:cNvCxnSpPr>
          <p:nvPr/>
        </p:nvCxnSpPr>
        <p:spPr>
          <a:xfrm flipH="1">
            <a:off x="7780999" y="3187898"/>
            <a:ext cx="675000" cy="714600"/>
          </a:xfrm>
          <a:prstGeom prst="straightConnector1">
            <a:avLst/>
          </a:prstGeom>
          <a:noFill/>
          <a:ln cap="flat" cmpd="sng" w="9525">
            <a:solidFill>
              <a:srgbClr val="FF0000"/>
            </a:solidFill>
            <a:prstDash val="solid"/>
            <a:miter lim="800000"/>
            <a:headEnd len="sm" w="sm" type="none"/>
            <a:tailEnd len="med" w="med" type="triangle"/>
          </a:ln>
        </p:spPr>
      </p:cxnSp>
      <p:sp>
        <p:nvSpPr>
          <p:cNvPr id="783" name="Shape 783"/>
          <p:cNvSpPr/>
          <p:nvPr/>
        </p:nvSpPr>
        <p:spPr>
          <a:xfrm>
            <a:off x="8708825" y="3440660"/>
            <a:ext cx="1506069" cy="2753889"/>
          </a:xfrm>
          <a:prstGeom prst="roundRect">
            <a:avLst>
              <a:gd fmla="val 16667" name="adj"/>
            </a:avLst>
          </a:prstGeom>
          <a:solidFill>
            <a:schemeClr val="lt1"/>
          </a:solidFill>
          <a:ln cap="flat" cmpd="sng" w="1270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Shape 784"/>
          <p:cNvSpPr/>
          <p:nvPr/>
        </p:nvSpPr>
        <p:spPr>
          <a:xfrm>
            <a:off x="8820885" y="3566167"/>
            <a:ext cx="1279711" cy="248322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Shape 785"/>
          <p:cNvSpPr/>
          <p:nvPr/>
        </p:nvSpPr>
        <p:spPr>
          <a:xfrm>
            <a:off x="9226856" y="3896791"/>
            <a:ext cx="394126" cy="362445"/>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6" name="Shape 786"/>
          <p:cNvSpPr/>
          <p:nvPr/>
        </p:nvSpPr>
        <p:spPr>
          <a:xfrm>
            <a:off x="9226856" y="5353713"/>
            <a:ext cx="394126" cy="346054"/>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7" name="Shape 787"/>
          <p:cNvSpPr/>
          <p:nvPr/>
        </p:nvSpPr>
        <p:spPr>
          <a:xfrm>
            <a:off x="9226856" y="4543939"/>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Shape 788"/>
          <p:cNvSpPr/>
          <p:nvPr/>
        </p:nvSpPr>
        <p:spPr>
          <a:xfrm>
            <a:off x="9325468" y="4615657"/>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9" name="Shape 789"/>
          <p:cNvSpPr/>
          <p:nvPr/>
        </p:nvSpPr>
        <p:spPr>
          <a:xfrm>
            <a:off x="9426320" y="4733982"/>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 name="Shape 790"/>
          <p:cNvSpPr txBox="1"/>
          <p:nvPr/>
        </p:nvSpPr>
        <p:spPr>
          <a:xfrm>
            <a:off x="9170487" y="4216137"/>
            <a:ext cx="50206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Balancer</a:t>
            </a:r>
            <a:endParaRPr sz="700">
              <a:solidFill>
                <a:schemeClr val="dk1"/>
              </a:solidFill>
              <a:latin typeface="Calibri"/>
              <a:ea typeface="Calibri"/>
              <a:cs typeface="Calibri"/>
              <a:sym typeface="Calibri"/>
            </a:endParaRPr>
          </a:p>
        </p:txBody>
      </p:sp>
      <p:sp>
        <p:nvSpPr>
          <p:cNvPr id="791" name="Shape 791"/>
          <p:cNvSpPr txBox="1"/>
          <p:nvPr/>
        </p:nvSpPr>
        <p:spPr>
          <a:xfrm>
            <a:off x="9119260" y="5028608"/>
            <a:ext cx="51809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Web Tier</a:t>
            </a:r>
            <a:endParaRPr sz="700">
              <a:solidFill>
                <a:schemeClr val="dk1"/>
              </a:solidFill>
              <a:latin typeface="Calibri"/>
              <a:ea typeface="Calibri"/>
              <a:cs typeface="Calibri"/>
              <a:sym typeface="Calibri"/>
            </a:endParaRPr>
          </a:p>
        </p:txBody>
      </p:sp>
      <p:sp>
        <p:nvSpPr>
          <p:cNvPr id="792" name="Shape 792"/>
          <p:cNvSpPr txBox="1"/>
          <p:nvPr/>
        </p:nvSpPr>
        <p:spPr>
          <a:xfrm>
            <a:off x="9119260" y="5676056"/>
            <a:ext cx="68800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File System/</a:t>
            </a:r>
            <a:endParaRPr/>
          </a:p>
          <a:p>
            <a:pPr indent="0" lvl="0" marL="0" marR="0" rtl="0" algn="l">
              <a:spcBef>
                <a:spcPts val="0"/>
              </a:spcBef>
              <a:spcAft>
                <a:spcPts val="0"/>
              </a:spcAft>
              <a:buNone/>
            </a:pPr>
            <a:r>
              <a:rPr lang="en-US" sz="700">
                <a:solidFill>
                  <a:schemeClr val="dk1"/>
                </a:solidFill>
                <a:latin typeface="Calibri"/>
                <a:ea typeface="Calibri"/>
                <a:cs typeface="Calibri"/>
                <a:sym typeface="Calibri"/>
              </a:rPr>
              <a:t>Database Tier</a:t>
            </a:r>
            <a:endParaRPr sz="700">
              <a:solidFill>
                <a:schemeClr val="dk1"/>
              </a:solidFill>
              <a:latin typeface="Calibri"/>
              <a:ea typeface="Calibri"/>
              <a:cs typeface="Calibri"/>
              <a:sym typeface="Calibri"/>
            </a:endParaRPr>
          </a:p>
        </p:txBody>
      </p:sp>
      <p:sp>
        <p:nvSpPr>
          <p:cNvPr id="793" name="Shape 793"/>
          <p:cNvSpPr txBox="1"/>
          <p:nvPr/>
        </p:nvSpPr>
        <p:spPr>
          <a:xfrm>
            <a:off x="8970526" y="6046573"/>
            <a:ext cx="93487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accent2"/>
                </a:solidFill>
                <a:latin typeface="Calibri"/>
                <a:ea typeface="Calibri"/>
                <a:cs typeface="Calibri"/>
                <a:sym typeface="Calibri"/>
              </a:rPr>
              <a:t>Availability  Zone 2</a:t>
            </a:r>
            <a:endParaRPr sz="700">
              <a:solidFill>
                <a:schemeClr val="accent2"/>
              </a:solidFill>
              <a:latin typeface="Calibri"/>
              <a:ea typeface="Calibri"/>
              <a:cs typeface="Calibri"/>
              <a:sym typeface="Calibri"/>
            </a:endParaRPr>
          </a:p>
        </p:txBody>
      </p:sp>
      <p:cxnSp>
        <p:nvCxnSpPr>
          <p:cNvPr id="794" name="Shape 794"/>
          <p:cNvCxnSpPr/>
          <p:nvPr/>
        </p:nvCxnSpPr>
        <p:spPr>
          <a:xfrm flipH="1">
            <a:off x="9421517" y="4216137"/>
            <a:ext cx="1" cy="327802"/>
          </a:xfrm>
          <a:prstGeom prst="straightConnector1">
            <a:avLst/>
          </a:prstGeom>
          <a:noFill/>
          <a:ln cap="flat" cmpd="sng" w="9525">
            <a:solidFill>
              <a:schemeClr val="accent6"/>
            </a:solidFill>
            <a:prstDash val="solid"/>
            <a:miter lim="800000"/>
            <a:headEnd len="sm" w="sm" type="none"/>
            <a:tailEnd len="med" w="med" type="triangle"/>
          </a:ln>
        </p:spPr>
      </p:cxnSp>
      <p:cxnSp>
        <p:nvCxnSpPr>
          <p:cNvPr id="795" name="Shape 795"/>
          <p:cNvCxnSpPr/>
          <p:nvPr/>
        </p:nvCxnSpPr>
        <p:spPr>
          <a:xfrm flipH="1">
            <a:off x="9520129" y="5043418"/>
            <a:ext cx="1" cy="327802"/>
          </a:xfrm>
          <a:prstGeom prst="straightConnector1">
            <a:avLst/>
          </a:prstGeom>
          <a:noFill/>
          <a:ln cap="flat" cmpd="sng" w="9525">
            <a:solidFill>
              <a:schemeClr val="accent6"/>
            </a:solidFill>
            <a:prstDash val="solid"/>
            <a:miter lim="800000"/>
            <a:headEnd len="sm" w="sm" type="none"/>
            <a:tailEnd len="med" w="med" type="triangle"/>
          </a:ln>
        </p:spPr>
      </p:cxnSp>
      <p:cxnSp>
        <p:nvCxnSpPr>
          <p:cNvPr id="796" name="Shape 796"/>
          <p:cNvCxnSpPr>
            <a:stCxn id="781" idx="5"/>
            <a:endCxn id="785" idx="0"/>
          </p:cNvCxnSpPr>
          <p:nvPr/>
        </p:nvCxnSpPr>
        <p:spPr>
          <a:xfrm>
            <a:off x="8729601" y="3187898"/>
            <a:ext cx="694200" cy="708900"/>
          </a:xfrm>
          <a:prstGeom prst="straightConnector1">
            <a:avLst/>
          </a:prstGeom>
          <a:noFill/>
          <a:ln cap="flat" cmpd="sng" w="9525">
            <a:solidFill>
              <a:srgbClr val="FF0000"/>
            </a:solidFill>
            <a:prstDash val="solid"/>
            <a:miter lim="800000"/>
            <a:headEnd len="sm" w="sm" type="none"/>
            <a:tailEnd len="med" w="med" type="triangle"/>
          </a:ln>
        </p:spPr>
      </p:cxnSp>
      <p:sp>
        <p:nvSpPr>
          <p:cNvPr id="797" name="Shape 797"/>
          <p:cNvSpPr txBox="1"/>
          <p:nvPr/>
        </p:nvSpPr>
        <p:spPr>
          <a:xfrm>
            <a:off x="8352918" y="2883788"/>
            <a:ext cx="52764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00">
                <a:solidFill>
                  <a:schemeClr val="lt1"/>
                </a:solidFill>
                <a:latin typeface="Calibri"/>
                <a:ea typeface="Calibri"/>
                <a:cs typeface="Calibri"/>
                <a:sym typeface="Calibri"/>
              </a:rPr>
              <a:t>Internet</a:t>
            </a:r>
            <a:endParaRPr/>
          </a:p>
          <a:p>
            <a:pPr indent="0" lvl="0" marL="0" marR="0" rtl="0" algn="l">
              <a:spcBef>
                <a:spcPts val="0"/>
              </a:spcBef>
              <a:spcAft>
                <a:spcPts val="0"/>
              </a:spcAft>
              <a:buNone/>
            </a:pPr>
            <a:r>
              <a:rPr b="1" lang="en-US" sz="700">
                <a:solidFill>
                  <a:schemeClr val="lt1"/>
                </a:solidFill>
                <a:latin typeface="Calibri"/>
                <a:ea typeface="Calibri"/>
                <a:cs typeface="Calibri"/>
                <a:sym typeface="Calibri"/>
              </a:rPr>
              <a:t>Gateway</a:t>
            </a:r>
            <a:endParaRPr b="1" sz="700">
              <a:solidFill>
                <a:schemeClr val="lt1"/>
              </a:solidFill>
              <a:latin typeface="Calibri"/>
              <a:ea typeface="Calibri"/>
              <a:cs typeface="Calibri"/>
              <a:sym typeface="Calibri"/>
            </a:endParaRPr>
          </a:p>
        </p:txBody>
      </p:sp>
      <p:sp>
        <p:nvSpPr>
          <p:cNvPr id="798" name="Shape 798"/>
          <p:cNvSpPr txBox="1"/>
          <p:nvPr/>
        </p:nvSpPr>
        <p:spPr>
          <a:xfrm>
            <a:off x="6150793" y="2778187"/>
            <a:ext cx="1473480"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The LAM-TECH Cloud Control Plane</a:t>
            </a:r>
            <a:endParaRPr sz="700">
              <a:solidFill>
                <a:schemeClr val="dk1"/>
              </a:solidFill>
              <a:latin typeface="Calibri"/>
              <a:ea typeface="Calibri"/>
              <a:cs typeface="Calibri"/>
              <a:sym typeface="Calibri"/>
            </a:endParaRPr>
          </a:p>
        </p:txBody>
      </p:sp>
      <p:sp>
        <p:nvSpPr>
          <p:cNvPr id="799" name="Shape 799"/>
          <p:cNvSpPr txBox="1"/>
          <p:nvPr/>
        </p:nvSpPr>
        <p:spPr>
          <a:xfrm>
            <a:off x="7800647" y="6531056"/>
            <a:ext cx="1510350"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Virtual Private Gateway – EU Region</a:t>
            </a:r>
            <a:endParaRPr sz="700">
              <a:solidFill>
                <a:schemeClr val="dk1"/>
              </a:solidFill>
              <a:latin typeface="Calibri"/>
              <a:ea typeface="Calibri"/>
              <a:cs typeface="Calibri"/>
              <a:sym typeface="Calibri"/>
            </a:endParaRPr>
          </a:p>
        </p:txBody>
      </p:sp>
      <p:sp>
        <p:nvSpPr>
          <p:cNvPr id="800" name="Shape 800"/>
          <p:cNvSpPr/>
          <p:nvPr/>
        </p:nvSpPr>
        <p:spPr>
          <a:xfrm>
            <a:off x="7303612" y="3016038"/>
            <a:ext cx="743599" cy="184329"/>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Shape 801"/>
          <p:cNvSpPr txBox="1"/>
          <p:nvPr/>
        </p:nvSpPr>
        <p:spPr>
          <a:xfrm>
            <a:off x="7303042" y="2995255"/>
            <a:ext cx="721672"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lt1"/>
                </a:solidFill>
                <a:latin typeface="Calibri"/>
                <a:ea typeface="Calibri"/>
                <a:cs typeface="Calibri"/>
                <a:sym typeface="Calibri"/>
              </a:rPr>
              <a:t>Dedicated VPC</a:t>
            </a:r>
            <a:endParaRPr sz="700">
              <a:solidFill>
                <a:schemeClr val="lt1"/>
              </a:solidFill>
              <a:latin typeface="Calibri"/>
              <a:ea typeface="Calibri"/>
              <a:cs typeface="Calibri"/>
              <a:sym typeface="Calibri"/>
            </a:endParaRPr>
          </a:p>
        </p:txBody>
      </p:sp>
      <p:sp>
        <p:nvSpPr>
          <p:cNvPr id="802" name="Shape 802"/>
          <p:cNvSpPr txBox="1"/>
          <p:nvPr/>
        </p:nvSpPr>
        <p:spPr>
          <a:xfrm>
            <a:off x="8788311" y="1240283"/>
            <a:ext cx="482824"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lt1"/>
                </a:solidFill>
                <a:latin typeface="Calibri"/>
                <a:ea typeface="Calibri"/>
                <a:cs typeface="Calibri"/>
                <a:sym typeface="Calibri"/>
              </a:rPr>
              <a:t>Internet</a:t>
            </a:r>
            <a:endParaRPr sz="700">
              <a:solidFill>
                <a:schemeClr val="lt1"/>
              </a:solidFill>
              <a:latin typeface="Calibri"/>
              <a:ea typeface="Calibri"/>
              <a:cs typeface="Calibri"/>
              <a:sym typeface="Calibri"/>
            </a:endParaRPr>
          </a:p>
        </p:txBody>
      </p:sp>
      <p:sp>
        <p:nvSpPr>
          <p:cNvPr id="803" name="Shape 803"/>
          <p:cNvSpPr txBox="1"/>
          <p:nvPr/>
        </p:nvSpPr>
        <p:spPr>
          <a:xfrm>
            <a:off x="7186984" y="1729946"/>
            <a:ext cx="862737"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CDN Control Plane</a:t>
            </a:r>
            <a:endParaRPr sz="700">
              <a:solidFill>
                <a:schemeClr val="dk1"/>
              </a:solidFill>
              <a:latin typeface="Calibri"/>
              <a:ea typeface="Calibri"/>
              <a:cs typeface="Calibri"/>
              <a:sym typeface="Calibri"/>
            </a:endParaRPr>
          </a:p>
        </p:txBody>
      </p:sp>
      <p:sp>
        <p:nvSpPr>
          <p:cNvPr id="804" name="Shape 804"/>
          <p:cNvSpPr txBox="1"/>
          <p:nvPr/>
        </p:nvSpPr>
        <p:spPr>
          <a:xfrm>
            <a:off x="7707678" y="2247269"/>
            <a:ext cx="1818126"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Content Delivery Network/Web App Firewall</a:t>
            </a:r>
            <a:endParaRPr sz="700">
              <a:solidFill>
                <a:schemeClr val="dk1"/>
              </a:solidFill>
              <a:latin typeface="Calibri"/>
              <a:ea typeface="Calibri"/>
              <a:cs typeface="Calibri"/>
              <a:sym typeface="Calibri"/>
            </a:endParaRPr>
          </a:p>
        </p:txBody>
      </p:sp>
      <p:sp>
        <p:nvSpPr>
          <p:cNvPr id="805" name="Shape 805"/>
          <p:cNvSpPr txBox="1"/>
          <p:nvPr/>
        </p:nvSpPr>
        <p:spPr>
          <a:xfrm>
            <a:off x="8150878" y="6340745"/>
            <a:ext cx="729687"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accent2"/>
                </a:solidFill>
                <a:latin typeface="Calibri"/>
                <a:ea typeface="Calibri"/>
                <a:cs typeface="Calibri"/>
                <a:sym typeface="Calibri"/>
              </a:rPr>
              <a:t>Security Group</a:t>
            </a:r>
            <a:endParaRPr sz="700">
              <a:solidFill>
                <a:schemeClr val="accent2"/>
              </a:solidFill>
              <a:latin typeface="Calibri"/>
              <a:ea typeface="Calibri"/>
              <a:cs typeface="Calibri"/>
              <a:sym typeface="Calibri"/>
            </a:endParaRPr>
          </a:p>
        </p:txBody>
      </p:sp>
      <p:pic>
        <p:nvPicPr>
          <p:cNvPr id="806" name="Shape 806"/>
          <p:cNvPicPr preferRelativeResize="0"/>
          <p:nvPr/>
        </p:nvPicPr>
        <p:blipFill rotWithShape="1">
          <a:blip r:embed="rId3">
            <a:alphaModFix/>
          </a:blip>
          <a:srcRect b="0" l="0" r="0" t="0"/>
          <a:stretch/>
        </p:blipFill>
        <p:spPr>
          <a:xfrm>
            <a:off x="5466055" y="1111808"/>
            <a:ext cx="533338" cy="533338"/>
          </a:xfrm>
          <a:prstGeom prst="rect">
            <a:avLst/>
          </a:prstGeom>
          <a:noFill/>
          <a:ln>
            <a:noFill/>
          </a:ln>
        </p:spPr>
      </p:pic>
      <p:sp>
        <p:nvSpPr>
          <p:cNvPr id="807" name="Shape 807"/>
          <p:cNvSpPr txBox="1"/>
          <p:nvPr/>
        </p:nvSpPr>
        <p:spPr>
          <a:xfrm>
            <a:off x="5910502" y="1177370"/>
            <a:ext cx="1198496" cy="4154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Public using https://electiondata.io</a:t>
            </a:r>
            <a:endParaRPr sz="7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700">
              <a:solidFill>
                <a:schemeClr val="dk1"/>
              </a:solidFill>
              <a:latin typeface="Calibri"/>
              <a:ea typeface="Calibri"/>
              <a:cs typeface="Calibri"/>
              <a:sym typeface="Calibri"/>
            </a:endParaRPr>
          </a:p>
        </p:txBody>
      </p:sp>
      <p:cxnSp>
        <p:nvCxnSpPr>
          <p:cNvPr id="808" name="Shape 808"/>
          <p:cNvCxnSpPr>
            <a:stCxn id="763" idx="1"/>
          </p:cNvCxnSpPr>
          <p:nvPr/>
        </p:nvCxnSpPr>
        <p:spPr>
          <a:xfrm flipH="1">
            <a:off x="9078936" y="1839156"/>
            <a:ext cx="8100" cy="119400"/>
          </a:xfrm>
          <a:prstGeom prst="straightConnector1">
            <a:avLst/>
          </a:prstGeom>
          <a:noFill/>
          <a:ln cap="flat" cmpd="sng" w="9525">
            <a:solidFill>
              <a:srgbClr val="FF0000"/>
            </a:solidFill>
            <a:prstDash val="solid"/>
            <a:miter lim="800000"/>
            <a:headEnd len="sm" w="sm" type="none"/>
            <a:tailEnd len="med" w="med" type="triangle"/>
          </a:ln>
        </p:spPr>
      </p:cxnSp>
      <p:sp>
        <p:nvSpPr>
          <p:cNvPr id="809" name="Shape 809"/>
          <p:cNvSpPr txBox="1"/>
          <p:nvPr/>
        </p:nvSpPr>
        <p:spPr>
          <a:xfrm>
            <a:off x="9010549" y="1795621"/>
            <a:ext cx="502107" cy="2069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https</a:t>
            </a:r>
            <a:endParaRPr sz="700">
              <a:solidFill>
                <a:schemeClr val="dk1"/>
              </a:solidFill>
              <a:latin typeface="Calibri"/>
              <a:ea typeface="Calibri"/>
              <a:cs typeface="Calibri"/>
              <a:sym typeface="Calibri"/>
            </a:endParaRPr>
          </a:p>
        </p:txBody>
      </p:sp>
      <p:sp>
        <p:nvSpPr>
          <p:cNvPr id="810" name="Shape 810"/>
          <p:cNvSpPr txBox="1"/>
          <p:nvPr/>
        </p:nvSpPr>
        <p:spPr>
          <a:xfrm>
            <a:off x="2996959" y="5704272"/>
            <a:ext cx="997032"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700">
              <a:solidFill>
                <a:schemeClr val="dk1"/>
              </a:solidFill>
              <a:latin typeface="Calibri"/>
              <a:ea typeface="Calibri"/>
              <a:cs typeface="Calibri"/>
              <a:sym typeface="Calibri"/>
            </a:endParaRPr>
          </a:p>
          <a:p>
            <a:pPr indent="0" lvl="0" marL="0" marR="0" rtl="0" algn="ctr">
              <a:spcBef>
                <a:spcPts val="0"/>
              </a:spcBef>
              <a:spcAft>
                <a:spcPts val="0"/>
              </a:spcAft>
              <a:buNone/>
            </a:pPr>
            <a:r>
              <a:rPr lang="en-US" sz="700">
                <a:solidFill>
                  <a:schemeClr val="dk1"/>
                </a:solidFill>
                <a:latin typeface="Calibri"/>
                <a:ea typeface="Calibri"/>
                <a:cs typeface="Calibri"/>
                <a:sym typeface="Calibri"/>
              </a:rPr>
              <a:t>SSH connection</a:t>
            </a:r>
            <a:endParaRPr/>
          </a:p>
        </p:txBody>
      </p:sp>
      <p:sp>
        <p:nvSpPr>
          <p:cNvPr id="811" name="Shape 811"/>
          <p:cNvSpPr txBox="1"/>
          <p:nvPr/>
        </p:nvSpPr>
        <p:spPr>
          <a:xfrm>
            <a:off x="1309644" y="4816811"/>
            <a:ext cx="1087157"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LAM-TECH Control Plane</a:t>
            </a:r>
            <a:endParaRPr sz="700">
              <a:solidFill>
                <a:schemeClr val="dk1"/>
              </a:solidFill>
              <a:latin typeface="Calibri"/>
              <a:ea typeface="Calibri"/>
              <a:cs typeface="Calibri"/>
              <a:sym typeface="Calibri"/>
            </a:endParaRPr>
          </a:p>
        </p:txBody>
      </p:sp>
      <p:cxnSp>
        <p:nvCxnSpPr>
          <p:cNvPr id="812" name="Shape 812"/>
          <p:cNvCxnSpPr>
            <a:stCxn id="761" idx="1"/>
          </p:cNvCxnSpPr>
          <p:nvPr/>
        </p:nvCxnSpPr>
        <p:spPr>
          <a:xfrm flipH="1">
            <a:off x="2631464" y="2312558"/>
            <a:ext cx="3147900" cy="3714000"/>
          </a:xfrm>
          <a:prstGeom prst="bentConnector3">
            <a:avLst>
              <a:gd fmla="val 50002" name="adj1"/>
            </a:avLst>
          </a:prstGeom>
          <a:noFill/>
          <a:ln cap="flat" cmpd="sng" w="9525">
            <a:solidFill>
              <a:srgbClr val="FF0000"/>
            </a:solidFill>
            <a:prstDash val="solid"/>
            <a:miter lim="800000"/>
            <a:headEnd len="med" w="med" type="triangle"/>
            <a:tailEnd len="sm" w="sm" type="none"/>
          </a:ln>
        </p:spPr>
      </p:cxnSp>
      <p:grpSp>
        <p:nvGrpSpPr>
          <p:cNvPr id="813" name="Shape 813"/>
          <p:cNvGrpSpPr/>
          <p:nvPr/>
        </p:nvGrpSpPr>
        <p:grpSpPr>
          <a:xfrm>
            <a:off x="1034162" y="4990203"/>
            <a:ext cx="1831767" cy="1789218"/>
            <a:chOff x="-33527" y="2085041"/>
            <a:chExt cx="1831767" cy="1789218"/>
          </a:xfrm>
        </p:grpSpPr>
        <p:sp>
          <p:nvSpPr>
            <p:cNvPr id="814" name="Shape 814"/>
            <p:cNvSpPr/>
            <p:nvPr/>
          </p:nvSpPr>
          <p:spPr>
            <a:xfrm>
              <a:off x="65057" y="2085041"/>
              <a:ext cx="1733183" cy="1789218"/>
            </a:xfrm>
            <a:prstGeom prst="roundRect">
              <a:avLst>
                <a:gd fmla="val 16667" name="adj"/>
              </a:avLst>
            </a:prstGeom>
            <a:solidFill>
              <a:schemeClr val="lt1"/>
            </a:solid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Shape 815"/>
            <p:cNvSpPr/>
            <p:nvPr/>
          </p:nvSpPr>
          <p:spPr>
            <a:xfrm>
              <a:off x="176052" y="2359839"/>
              <a:ext cx="1516402" cy="136950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Shape 816"/>
            <p:cNvSpPr/>
            <p:nvPr/>
          </p:nvSpPr>
          <p:spPr>
            <a:xfrm>
              <a:off x="313207" y="2586258"/>
              <a:ext cx="1250432" cy="1070541"/>
            </a:xfrm>
            <a:prstGeom prst="roundRect">
              <a:avLst>
                <a:gd fmla="val 16667" name="adj"/>
              </a:avLst>
            </a:prstGeom>
            <a:solidFill>
              <a:schemeClr val="lt1"/>
            </a:solidFill>
            <a:ln cap="flat" cmpd="sng" w="158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Shape 817"/>
            <p:cNvSpPr txBox="1"/>
            <p:nvPr/>
          </p:nvSpPr>
          <p:spPr>
            <a:xfrm>
              <a:off x="244154" y="2164681"/>
              <a:ext cx="1255832" cy="2000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Internet Gateway</a:t>
              </a:r>
              <a:endParaRPr sz="700">
                <a:solidFill>
                  <a:schemeClr val="dk1"/>
                </a:solidFill>
                <a:latin typeface="Calibri"/>
                <a:ea typeface="Calibri"/>
                <a:cs typeface="Calibri"/>
                <a:sym typeface="Calibri"/>
              </a:endParaRPr>
            </a:p>
          </p:txBody>
        </p:sp>
        <p:sp>
          <p:nvSpPr>
            <p:cNvPr id="818" name="Shape 818"/>
            <p:cNvSpPr txBox="1"/>
            <p:nvPr/>
          </p:nvSpPr>
          <p:spPr>
            <a:xfrm>
              <a:off x="-33527" y="2386203"/>
              <a:ext cx="1255832" cy="2000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Firewall</a:t>
              </a:r>
              <a:endParaRPr sz="700">
                <a:solidFill>
                  <a:schemeClr val="dk1"/>
                </a:solidFill>
                <a:latin typeface="Calibri"/>
                <a:ea typeface="Calibri"/>
                <a:cs typeface="Calibri"/>
                <a:sym typeface="Calibri"/>
              </a:endParaRPr>
            </a:p>
          </p:txBody>
        </p:sp>
        <p:sp>
          <p:nvSpPr>
            <p:cNvPr id="819" name="Shape 819"/>
            <p:cNvSpPr/>
            <p:nvPr/>
          </p:nvSpPr>
          <p:spPr>
            <a:xfrm>
              <a:off x="450136" y="2762371"/>
              <a:ext cx="923219" cy="813154"/>
            </a:xfrm>
            <a:prstGeom prst="roundRect">
              <a:avLst>
                <a:gd fmla="val 16667" name="adj"/>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Shape 820"/>
            <p:cNvSpPr txBox="1"/>
            <p:nvPr/>
          </p:nvSpPr>
          <p:spPr>
            <a:xfrm>
              <a:off x="501505" y="3319342"/>
              <a:ext cx="790373" cy="20005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Developers</a:t>
              </a:r>
              <a:endParaRPr sz="700">
                <a:solidFill>
                  <a:schemeClr val="dk1"/>
                </a:solidFill>
                <a:latin typeface="Calibri"/>
                <a:ea typeface="Calibri"/>
                <a:cs typeface="Calibri"/>
                <a:sym typeface="Calibri"/>
              </a:endParaRPr>
            </a:p>
          </p:txBody>
        </p:sp>
      </p:grpSp>
      <p:grpSp>
        <p:nvGrpSpPr>
          <p:cNvPr id="821" name="Shape 821"/>
          <p:cNvGrpSpPr/>
          <p:nvPr/>
        </p:nvGrpSpPr>
        <p:grpSpPr>
          <a:xfrm>
            <a:off x="997807" y="1479147"/>
            <a:ext cx="1831767" cy="2437653"/>
            <a:chOff x="-7379" y="4034522"/>
            <a:chExt cx="1831767" cy="2437653"/>
          </a:xfrm>
        </p:grpSpPr>
        <p:sp>
          <p:nvSpPr>
            <p:cNvPr id="822" name="Shape 822"/>
            <p:cNvSpPr/>
            <p:nvPr/>
          </p:nvSpPr>
          <p:spPr>
            <a:xfrm>
              <a:off x="91205" y="4210634"/>
              <a:ext cx="1733183" cy="2261541"/>
            </a:xfrm>
            <a:prstGeom prst="roundRect">
              <a:avLst>
                <a:gd fmla="val 16667" name="adj"/>
              </a:avLst>
            </a:prstGeom>
            <a:solidFill>
              <a:schemeClr val="lt1"/>
            </a:solidFill>
            <a:ln cap="flat" cmpd="sng" w="127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Shape 823"/>
            <p:cNvSpPr/>
            <p:nvPr/>
          </p:nvSpPr>
          <p:spPr>
            <a:xfrm>
              <a:off x="202200" y="4485433"/>
              <a:ext cx="1516402" cy="184108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Shape 824"/>
            <p:cNvSpPr/>
            <p:nvPr/>
          </p:nvSpPr>
          <p:spPr>
            <a:xfrm>
              <a:off x="339355" y="4711852"/>
              <a:ext cx="1250432" cy="1461715"/>
            </a:xfrm>
            <a:prstGeom prst="roundRect">
              <a:avLst>
                <a:gd fmla="val 16667" name="adj"/>
              </a:avLst>
            </a:prstGeom>
            <a:solidFill>
              <a:schemeClr val="lt1"/>
            </a:solidFill>
            <a:ln cap="flat" cmpd="sng" w="158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Shape 825"/>
            <p:cNvSpPr txBox="1"/>
            <p:nvPr/>
          </p:nvSpPr>
          <p:spPr>
            <a:xfrm>
              <a:off x="381485" y="4034522"/>
              <a:ext cx="978153"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Partner Control Plane</a:t>
              </a:r>
              <a:endParaRPr sz="700">
                <a:solidFill>
                  <a:schemeClr val="dk1"/>
                </a:solidFill>
                <a:latin typeface="Calibri"/>
                <a:ea typeface="Calibri"/>
                <a:cs typeface="Calibri"/>
                <a:sym typeface="Calibri"/>
              </a:endParaRPr>
            </a:p>
          </p:txBody>
        </p:sp>
        <p:sp>
          <p:nvSpPr>
            <p:cNvPr id="826" name="Shape 826"/>
            <p:cNvSpPr txBox="1"/>
            <p:nvPr/>
          </p:nvSpPr>
          <p:spPr>
            <a:xfrm>
              <a:off x="270302" y="4290275"/>
              <a:ext cx="1255832" cy="2000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Internet Gateway</a:t>
              </a:r>
              <a:endParaRPr sz="700">
                <a:solidFill>
                  <a:schemeClr val="dk1"/>
                </a:solidFill>
                <a:latin typeface="Calibri"/>
                <a:ea typeface="Calibri"/>
                <a:cs typeface="Calibri"/>
                <a:sym typeface="Calibri"/>
              </a:endParaRPr>
            </a:p>
          </p:txBody>
        </p:sp>
        <p:sp>
          <p:nvSpPr>
            <p:cNvPr id="827" name="Shape 827"/>
            <p:cNvSpPr txBox="1"/>
            <p:nvPr/>
          </p:nvSpPr>
          <p:spPr>
            <a:xfrm>
              <a:off x="-7379" y="4511797"/>
              <a:ext cx="1255832" cy="2000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Firewall</a:t>
              </a:r>
              <a:endParaRPr sz="700">
                <a:solidFill>
                  <a:schemeClr val="dk1"/>
                </a:solidFill>
                <a:latin typeface="Calibri"/>
                <a:ea typeface="Calibri"/>
                <a:cs typeface="Calibri"/>
                <a:sym typeface="Calibri"/>
              </a:endParaRPr>
            </a:p>
          </p:txBody>
        </p:sp>
        <p:sp>
          <p:nvSpPr>
            <p:cNvPr id="828" name="Shape 828"/>
            <p:cNvSpPr/>
            <p:nvPr/>
          </p:nvSpPr>
          <p:spPr>
            <a:xfrm>
              <a:off x="485359" y="4849692"/>
              <a:ext cx="923219" cy="915136"/>
            </a:xfrm>
            <a:prstGeom prst="roundRect">
              <a:avLst>
                <a:gd fmla="val 16667" name="adj"/>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Shape 829"/>
            <p:cNvSpPr txBox="1"/>
            <p:nvPr/>
          </p:nvSpPr>
          <p:spPr>
            <a:xfrm>
              <a:off x="508020" y="5346285"/>
              <a:ext cx="895247" cy="4154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Data Editors, Testers and Publishers</a:t>
              </a:r>
              <a:endParaRPr sz="700">
                <a:solidFill>
                  <a:schemeClr val="dk1"/>
                </a:solidFill>
                <a:latin typeface="Calibri"/>
                <a:ea typeface="Calibri"/>
                <a:cs typeface="Calibri"/>
                <a:sym typeface="Calibri"/>
              </a:endParaRPr>
            </a:p>
          </p:txBody>
        </p:sp>
      </p:grpSp>
      <p:sp>
        <p:nvSpPr>
          <p:cNvPr id="830" name="Shape 830"/>
          <p:cNvSpPr txBox="1"/>
          <p:nvPr/>
        </p:nvSpPr>
        <p:spPr>
          <a:xfrm rot="-2247005">
            <a:off x="8801958" y="2685079"/>
            <a:ext cx="502107" cy="2069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https</a:t>
            </a:r>
            <a:endParaRPr sz="700">
              <a:solidFill>
                <a:schemeClr val="dk1"/>
              </a:solidFill>
              <a:latin typeface="Calibri"/>
              <a:ea typeface="Calibri"/>
              <a:cs typeface="Calibri"/>
              <a:sym typeface="Calibri"/>
            </a:endParaRPr>
          </a:p>
        </p:txBody>
      </p:sp>
      <p:sp>
        <p:nvSpPr>
          <p:cNvPr id="831" name="Shape 831"/>
          <p:cNvSpPr txBox="1"/>
          <p:nvPr/>
        </p:nvSpPr>
        <p:spPr>
          <a:xfrm rot="2468090">
            <a:off x="7926143" y="2699806"/>
            <a:ext cx="502107" cy="2069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https</a:t>
            </a:r>
            <a:endParaRPr sz="700">
              <a:solidFill>
                <a:schemeClr val="dk1"/>
              </a:solidFill>
              <a:latin typeface="Calibri"/>
              <a:ea typeface="Calibri"/>
              <a:cs typeface="Calibri"/>
              <a:sym typeface="Calibri"/>
            </a:endParaRPr>
          </a:p>
        </p:txBody>
      </p:sp>
      <p:sp>
        <p:nvSpPr>
          <p:cNvPr id="832" name="Shape 832"/>
          <p:cNvSpPr/>
          <p:nvPr/>
        </p:nvSpPr>
        <p:spPr>
          <a:xfrm>
            <a:off x="9779827" y="5018156"/>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Shape 833"/>
          <p:cNvSpPr/>
          <p:nvPr/>
        </p:nvSpPr>
        <p:spPr>
          <a:xfrm>
            <a:off x="8150012" y="5031723"/>
            <a:ext cx="194662" cy="33555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Shape 834"/>
          <p:cNvSpPr txBox="1"/>
          <p:nvPr/>
        </p:nvSpPr>
        <p:spPr>
          <a:xfrm>
            <a:off x="9569362" y="5329805"/>
            <a:ext cx="590226"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Memcache</a:t>
            </a:r>
            <a:endParaRPr sz="700">
              <a:solidFill>
                <a:schemeClr val="dk1"/>
              </a:solidFill>
              <a:latin typeface="Calibri"/>
              <a:ea typeface="Calibri"/>
              <a:cs typeface="Calibri"/>
              <a:sym typeface="Calibri"/>
            </a:endParaRPr>
          </a:p>
        </p:txBody>
      </p:sp>
      <p:sp>
        <p:nvSpPr>
          <p:cNvPr id="835" name="Shape 835"/>
          <p:cNvSpPr txBox="1"/>
          <p:nvPr/>
        </p:nvSpPr>
        <p:spPr>
          <a:xfrm>
            <a:off x="7947206" y="5366119"/>
            <a:ext cx="590226"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Memcache</a:t>
            </a:r>
            <a:endParaRPr sz="700">
              <a:solidFill>
                <a:schemeClr val="dk1"/>
              </a:solidFill>
              <a:latin typeface="Calibri"/>
              <a:ea typeface="Calibri"/>
              <a:cs typeface="Calibri"/>
              <a:sym typeface="Calibri"/>
            </a:endParaRPr>
          </a:p>
        </p:txBody>
      </p:sp>
      <p:cxnSp>
        <p:nvCxnSpPr>
          <p:cNvPr id="836" name="Shape 836"/>
          <p:cNvCxnSpPr/>
          <p:nvPr/>
        </p:nvCxnSpPr>
        <p:spPr>
          <a:xfrm rot="10800000">
            <a:off x="2861590" y="1873661"/>
            <a:ext cx="2926800" cy="352200"/>
          </a:xfrm>
          <a:prstGeom prst="bentConnector3">
            <a:avLst>
              <a:gd fmla="val 50002" name="adj1"/>
            </a:avLst>
          </a:prstGeom>
          <a:noFill/>
          <a:ln cap="flat" cmpd="sng" w="9525">
            <a:solidFill>
              <a:srgbClr val="FF0000"/>
            </a:solidFill>
            <a:prstDash val="solid"/>
            <a:miter lim="800000"/>
            <a:headEnd len="med" w="med" type="triangle"/>
            <a:tailEnd len="sm" w="sm" type="none"/>
          </a:ln>
        </p:spPr>
      </p:cxnSp>
      <p:sp>
        <p:nvSpPr>
          <p:cNvPr id="837" name="Shape 837"/>
          <p:cNvSpPr txBox="1"/>
          <p:nvPr/>
        </p:nvSpPr>
        <p:spPr>
          <a:xfrm>
            <a:off x="3175912" y="1859725"/>
            <a:ext cx="1067921"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Calibri"/>
                <a:ea typeface="Calibri"/>
                <a:cs typeface="Calibri"/>
                <a:sym typeface="Calibri"/>
              </a:rPr>
              <a:t>https – SSO connection</a:t>
            </a:r>
            <a:endParaRPr sz="700">
              <a:solidFill>
                <a:schemeClr val="dk1"/>
              </a:solidFill>
              <a:latin typeface="Calibri"/>
              <a:ea typeface="Calibri"/>
              <a:cs typeface="Calibri"/>
              <a:sym typeface="Calibri"/>
            </a:endParaRPr>
          </a:p>
        </p:txBody>
      </p:sp>
      <p:pic>
        <p:nvPicPr>
          <p:cNvPr id="838" name="Shape 838"/>
          <p:cNvPicPr preferRelativeResize="0"/>
          <p:nvPr/>
        </p:nvPicPr>
        <p:blipFill rotWithShape="1">
          <a:blip r:embed="rId3">
            <a:alphaModFix/>
          </a:blip>
          <a:srcRect b="0" l="0" r="0" t="0"/>
          <a:stretch/>
        </p:blipFill>
        <p:spPr>
          <a:xfrm>
            <a:off x="1678041" y="2322778"/>
            <a:ext cx="533338" cy="533338"/>
          </a:xfrm>
          <a:prstGeom prst="rect">
            <a:avLst/>
          </a:prstGeom>
          <a:noFill/>
          <a:ln>
            <a:noFill/>
          </a:ln>
        </p:spPr>
      </p:pic>
      <p:sp>
        <p:nvSpPr>
          <p:cNvPr id="839" name="Shape 839"/>
          <p:cNvSpPr txBox="1"/>
          <p:nvPr/>
        </p:nvSpPr>
        <p:spPr>
          <a:xfrm>
            <a:off x="6984862" y="1958553"/>
            <a:ext cx="897065" cy="20005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https</a:t>
            </a:r>
            <a:endParaRPr sz="700">
              <a:solidFill>
                <a:schemeClr val="dk1"/>
              </a:solidFill>
              <a:latin typeface="Calibri"/>
              <a:ea typeface="Calibri"/>
              <a:cs typeface="Calibri"/>
              <a:sym typeface="Calibri"/>
            </a:endParaRPr>
          </a:p>
        </p:txBody>
      </p:sp>
      <p:sp>
        <p:nvSpPr>
          <p:cNvPr id="840" name="Shape 840"/>
          <p:cNvSpPr/>
          <p:nvPr/>
        </p:nvSpPr>
        <p:spPr>
          <a:xfrm>
            <a:off x="7441798" y="5291403"/>
            <a:ext cx="673532" cy="661053"/>
          </a:xfrm>
          <a:prstGeom prst="rect">
            <a:avLst/>
          </a:prstGeom>
          <a:solidFill>
            <a:srgbClr val="D8E2F3">
              <a:alpha val="30980"/>
            </a:srgb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3200"/>
              <a:buFont typeface="Calibri"/>
              <a:buNone/>
            </a:pPr>
            <a:r>
              <a:t/>
            </a:r>
            <a:endParaRPr b="1" i="0" sz="3200" u="none" cap="none" strike="noStrike">
              <a:solidFill>
                <a:schemeClr val="dk1"/>
              </a:solidFill>
              <a:latin typeface="Arial"/>
              <a:ea typeface="Arial"/>
              <a:cs typeface="Arial"/>
              <a:sym typeface="Arial"/>
            </a:endParaRPr>
          </a:p>
        </p:txBody>
      </p:sp>
      <p:cxnSp>
        <p:nvCxnSpPr>
          <p:cNvPr id="841" name="Shape 841"/>
          <p:cNvCxnSpPr/>
          <p:nvPr/>
        </p:nvCxnSpPr>
        <p:spPr>
          <a:xfrm flipH="1">
            <a:off x="6966023" y="1283020"/>
            <a:ext cx="2063700" cy="116700"/>
          </a:xfrm>
          <a:prstGeom prst="bentConnector4">
            <a:avLst>
              <a:gd fmla="val 0" name="adj1"/>
              <a:gd fmla="val 0" name="adj2"/>
            </a:avLst>
          </a:prstGeom>
          <a:noFill/>
          <a:ln cap="flat" cmpd="sng" w="9525">
            <a:solidFill>
              <a:srgbClr val="FF0000"/>
            </a:solidFill>
            <a:prstDash val="solid"/>
            <a:miter lim="800000"/>
            <a:headEnd len="med" w="med" type="triangle"/>
            <a:tailEnd len="sm" w="sm" type="none"/>
          </a:ln>
        </p:spPr>
      </p:cxnSp>
      <p:sp>
        <p:nvSpPr>
          <p:cNvPr id="842" name="Shape 84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Shape 84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Shape 844"/>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Shape 845"/>
          <p:cNvSpPr/>
          <p:nvPr/>
        </p:nvSpPr>
        <p:spPr>
          <a:xfrm flipH="1" rot="10800000">
            <a:off x="8931103" y="-12598"/>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Shape 846"/>
          <p:cNvSpPr txBox="1"/>
          <p:nvPr/>
        </p:nvSpPr>
        <p:spPr>
          <a:xfrm>
            <a:off x="208255" y="174158"/>
            <a:ext cx="10515600" cy="77881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Security Architecture</a:t>
            </a:r>
            <a:endParaRPr sz="4400">
              <a:solidFill>
                <a:schemeClr val="lt1"/>
              </a:solidFill>
              <a:latin typeface="Calibri"/>
              <a:ea typeface="Calibri"/>
              <a:cs typeface="Calibri"/>
              <a:sym typeface="Calibri"/>
            </a:endParaRPr>
          </a:p>
        </p:txBody>
      </p:sp>
      <p:pic>
        <p:nvPicPr>
          <p:cNvPr id="847" name="Shape 847"/>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pic>
        <p:nvPicPr>
          <p:cNvPr id="848" name="Shape 848"/>
          <p:cNvPicPr preferRelativeResize="0"/>
          <p:nvPr/>
        </p:nvPicPr>
        <p:blipFill rotWithShape="1">
          <a:blip r:embed="rId3">
            <a:alphaModFix/>
          </a:blip>
          <a:srcRect b="0" l="0" r="0" t="0"/>
          <a:stretch/>
        </p:blipFill>
        <p:spPr>
          <a:xfrm>
            <a:off x="1698186" y="5691166"/>
            <a:ext cx="533338" cy="5333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Shape 854"/>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Shape 855"/>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 name="Shape 856"/>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 name="Shape 857"/>
          <p:cNvSpPr/>
          <p:nvPr/>
        </p:nvSpPr>
        <p:spPr>
          <a:xfrm flipH="1" rot="10800000">
            <a:off x="8931103" y="-12598"/>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8" name="Shape 858"/>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 name="Shape 859"/>
          <p:cNvSpPr txBox="1"/>
          <p:nvPr>
            <p:ph type="title"/>
          </p:nvPr>
        </p:nvSpPr>
        <p:spPr>
          <a:xfrm>
            <a:off x="208255" y="34552"/>
            <a:ext cx="10515600" cy="91842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Platform and Frontend Security</a:t>
            </a:r>
            <a:endParaRPr/>
          </a:p>
        </p:txBody>
      </p:sp>
      <p:sp>
        <p:nvSpPr>
          <p:cNvPr id="860" name="Shape 860"/>
          <p:cNvSpPr txBox="1"/>
          <p:nvPr>
            <p:ph idx="1" type="body"/>
          </p:nvPr>
        </p:nvSpPr>
        <p:spPr>
          <a:xfrm>
            <a:off x="208255" y="1320800"/>
            <a:ext cx="11145545" cy="48561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Backend application is based on a widely used and secured Web Content Management System that is used by more than 48% of US Federal Government Websites and much more.</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The platform is available via https only. </a:t>
            </a:r>
            <a:endParaRPr b="0" i="0" sz="175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We enforce complex password requirements based on United States Federal Risk and Authorization Management Program (FedRAMP) and Defense Information Systems Agency (DISA) security standards.</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Every piece of content managed by the platform is version controlled.  </a:t>
            </a:r>
            <a:endParaRPr b="0" i="0" sz="175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The system keeps track of every change including the IP address and other details.  </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We have a publishing workflow to ensure all content published was meant to be published by trusted individuals. </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When we copy content from other sources, we give credit to those sources by referencing them and we do not change their original content</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The individuals who will be responsible to publish content are considered trusted individuals within their communities. </a:t>
            </a:r>
            <a:endParaRPr b="0" i="0" sz="1750" u="none" cap="none" strike="noStrike">
              <a:solidFill>
                <a:schemeClr val="dk1"/>
              </a:solidFill>
              <a:latin typeface="Avenir"/>
              <a:ea typeface="Avenir"/>
              <a:cs typeface="Avenir"/>
              <a:sym typeface="Avenir"/>
            </a:endParaRPr>
          </a:p>
        </p:txBody>
      </p:sp>
      <p:sp>
        <p:nvSpPr>
          <p:cNvPr id="861" name="Shape 861"/>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862" name="Shape 862"/>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Shape 124"/>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Shape 125"/>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Shape 126"/>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Shape 127"/>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Shape 128"/>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Case Study: Burkina Faso</a:t>
            </a:r>
            <a:endParaRPr b="0" i="0" sz="4400" u="none" cap="none" strike="noStrike">
              <a:solidFill>
                <a:schemeClr val="lt1"/>
              </a:solidFill>
              <a:latin typeface="Calibri"/>
              <a:ea typeface="Calibri"/>
              <a:cs typeface="Calibri"/>
              <a:sym typeface="Calibri"/>
            </a:endParaRPr>
          </a:p>
        </p:txBody>
      </p:sp>
      <p:sp>
        <p:nvSpPr>
          <p:cNvPr id="129" name="Shape 129"/>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130" name="Shape 130"/>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131" name="Shape 131"/>
          <p:cNvPicPr preferRelativeResize="0"/>
          <p:nvPr/>
        </p:nvPicPr>
        <p:blipFill rotWithShape="1">
          <a:blip r:embed="rId4">
            <a:alphaModFix/>
          </a:blip>
          <a:srcRect b="0" l="0" r="0" t="0"/>
          <a:stretch/>
        </p:blipFill>
        <p:spPr>
          <a:xfrm>
            <a:off x="8639720" y="998184"/>
            <a:ext cx="3552280" cy="5400034"/>
          </a:xfrm>
          <a:prstGeom prst="rect">
            <a:avLst/>
          </a:prstGeom>
          <a:noFill/>
          <a:ln>
            <a:noFill/>
          </a:ln>
        </p:spPr>
      </p:pic>
      <p:pic>
        <p:nvPicPr>
          <p:cNvPr id="132" name="Shape 132"/>
          <p:cNvPicPr preferRelativeResize="0"/>
          <p:nvPr/>
        </p:nvPicPr>
        <p:blipFill rotWithShape="1">
          <a:blip r:embed="rId5">
            <a:alphaModFix/>
          </a:blip>
          <a:srcRect b="0" l="0" r="0" t="0"/>
          <a:stretch/>
        </p:blipFill>
        <p:spPr>
          <a:xfrm>
            <a:off x="3263" y="998184"/>
            <a:ext cx="8636456" cy="5388864"/>
          </a:xfrm>
          <a:prstGeom prst="rect">
            <a:avLst/>
          </a:prstGeom>
          <a:noFill/>
          <a:ln>
            <a:noFill/>
          </a:ln>
        </p:spPr>
      </p:pic>
      <p:sp>
        <p:nvSpPr>
          <p:cNvPr id="133" name="Shape 133"/>
          <p:cNvSpPr/>
          <p:nvPr/>
        </p:nvSpPr>
        <p:spPr>
          <a:xfrm>
            <a:off x="0" y="992759"/>
            <a:ext cx="8639719" cy="923330"/>
          </a:xfrm>
          <a:prstGeom prst="rect">
            <a:avLst/>
          </a:prstGeom>
          <a:solidFill>
            <a:schemeClr val="dk1">
              <a:alpha val="7490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venir"/>
                <a:ea typeface="Avenir"/>
                <a:cs typeface="Avenir"/>
                <a:sym typeface="Avenir"/>
              </a:rPr>
              <a:t>“They used open data technology, tools and skills to ensure that official election results were securely shared</a:t>
            </a:r>
            <a:r>
              <a:rPr lang="en-US" sz="1800">
                <a:solidFill>
                  <a:schemeClr val="lt1"/>
                </a:solidFill>
                <a:latin typeface="Avenir"/>
                <a:ea typeface="Avenir"/>
                <a:cs typeface="Avenir"/>
                <a:sym typeface="Avenir"/>
              </a:rPr>
              <a:t> with as wide a group as possible as quickly as possible”</a:t>
            </a:r>
            <a:endParaRPr sz="1800">
              <a:solidFill>
                <a:schemeClr val="lt1"/>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Shape 868"/>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Shape 869"/>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870" name="Shape 870"/>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Shape 871"/>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Shape 872"/>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Shape 873"/>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4" name="Shape 874"/>
          <p:cNvSpPr txBox="1"/>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Development Environments and Workflow</a:t>
            </a:r>
            <a:endParaRPr/>
          </a:p>
        </p:txBody>
      </p:sp>
      <p:pic>
        <p:nvPicPr>
          <p:cNvPr id="875" name="Shape 875"/>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grpSp>
        <p:nvGrpSpPr>
          <p:cNvPr id="876" name="Shape 876"/>
          <p:cNvGrpSpPr/>
          <p:nvPr/>
        </p:nvGrpSpPr>
        <p:grpSpPr>
          <a:xfrm>
            <a:off x="2914978" y="1650749"/>
            <a:ext cx="6037374" cy="4096789"/>
            <a:chOff x="1551463" y="574"/>
            <a:chExt cx="6037374" cy="4096789"/>
          </a:xfrm>
        </p:grpSpPr>
        <p:sp>
          <p:nvSpPr>
            <p:cNvPr id="877" name="Shape 877"/>
            <p:cNvSpPr/>
            <p:nvPr/>
          </p:nvSpPr>
          <p:spPr>
            <a:xfrm>
              <a:off x="1551463" y="574"/>
              <a:ext cx="1724964" cy="862482"/>
            </a:xfrm>
            <a:prstGeom prst="roundRect">
              <a:avLst>
                <a:gd fmla="val 10000" name="adj"/>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8" name="Shape 878"/>
            <p:cNvSpPr txBox="1"/>
            <p:nvPr/>
          </p:nvSpPr>
          <p:spPr>
            <a:xfrm>
              <a:off x="1576724" y="25835"/>
              <a:ext cx="1674442" cy="811960"/>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None/>
              </a:pPr>
              <a:r>
                <a:rPr lang="en-US" sz="2200">
                  <a:solidFill>
                    <a:schemeClr val="lt1"/>
                  </a:solidFill>
                  <a:latin typeface="Calibri"/>
                  <a:ea typeface="Calibri"/>
                  <a:cs typeface="Calibri"/>
                  <a:sym typeface="Calibri"/>
                </a:rPr>
                <a:t>Development</a:t>
              </a:r>
              <a:endParaRPr sz="2200">
                <a:solidFill>
                  <a:schemeClr val="lt1"/>
                </a:solidFill>
                <a:latin typeface="Calibri"/>
                <a:ea typeface="Calibri"/>
                <a:cs typeface="Calibri"/>
                <a:sym typeface="Calibri"/>
              </a:endParaRPr>
            </a:p>
          </p:txBody>
        </p:sp>
        <p:sp>
          <p:nvSpPr>
            <p:cNvPr id="879" name="Shape 879"/>
            <p:cNvSpPr/>
            <p:nvPr/>
          </p:nvSpPr>
          <p:spPr>
            <a:xfrm>
              <a:off x="1723959" y="863056"/>
              <a:ext cx="172496" cy="646861"/>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880" name="Shape 880"/>
            <p:cNvSpPr/>
            <p:nvPr/>
          </p:nvSpPr>
          <p:spPr>
            <a:xfrm>
              <a:off x="1896456" y="1078676"/>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Shape 881"/>
            <p:cNvSpPr txBox="1"/>
            <p:nvPr/>
          </p:nvSpPr>
          <p:spPr>
            <a:xfrm>
              <a:off x="1921717" y="1103937"/>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Code</a:t>
              </a:r>
              <a:endParaRPr sz="2500">
                <a:solidFill>
                  <a:schemeClr val="dk1"/>
                </a:solidFill>
                <a:latin typeface="Calibri"/>
                <a:ea typeface="Calibri"/>
                <a:cs typeface="Calibri"/>
                <a:sym typeface="Calibri"/>
              </a:endParaRPr>
            </a:p>
          </p:txBody>
        </p:sp>
        <p:sp>
          <p:nvSpPr>
            <p:cNvPr id="882" name="Shape 882"/>
            <p:cNvSpPr/>
            <p:nvPr/>
          </p:nvSpPr>
          <p:spPr>
            <a:xfrm>
              <a:off x="1723959" y="863056"/>
              <a:ext cx="172496" cy="1724964"/>
            </a:xfrm>
            <a:custGeom>
              <a:pathLst>
                <a:path extrusionOk="0" h="120000" w="120000">
                  <a:moveTo>
                    <a:pt x="0" y="0"/>
                  </a:moveTo>
                  <a:lnTo>
                    <a:pt x="0" y="119999"/>
                  </a:lnTo>
                  <a:lnTo>
                    <a:pt x="120000" y="119999"/>
                  </a:lnTo>
                </a:path>
              </a:pathLst>
            </a:custGeom>
            <a:noFill/>
            <a:ln cap="flat" cmpd="sng" w="12700">
              <a:solidFill>
                <a:srgbClr val="345A99"/>
              </a:solidFill>
              <a:prstDash val="solid"/>
              <a:miter lim="800000"/>
              <a:headEnd len="sm" w="sm" type="none"/>
              <a:tailEnd len="sm" w="sm" type="none"/>
            </a:ln>
          </p:spPr>
        </p:sp>
        <p:sp>
          <p:nvSpPr>
            <p:cNvPr id="883" name="Shape 883"/>
            <p:cNvSpPr/>
            <p:nvPr/>
          </p:nvSpPr>
          <p:spPr>
            <a:xfrm>
              <a:off x="1896456" y="2156779"/>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4" name="Shape 884"/>
            <p:cNvSpPr txBox="1"/>
            <p:nvPr/>
          </p:nvSpPr>
          <p:spPr>
            <a:xfrm>
              <a:off x="1921717" y="2182040"/>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Files</a:t>
              </a:r>
              <a:endParaRPr sz="2500">
                <a:solidFill>
                  <a:schemeClr val="dk1"/>
                </a:solidFill>
                <a:latin typeface="Calibri"/>
                <a:ea typeface="Calibri"/>
                <a:cs typeface="Calibri"/>
                <a:sym typeface="Calibri"/>
              </a:endParaRPr>
            </a:p>
          </p:txBody>
        </p:sp>
        <p:sp>
          <p:nvSpPr>
            <p:cNvPr id="885" name="Shape 885"/>
            <p:cNvSpPr/>
            <p:nvPr/>
          </p:nvSpPr>
          <p:spPr>
            <a:xfrm>
              <a:off x="1723959" y="863056"/>
              <a:ext cx="172496" cy="2803066"/>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886" name="Shape 886"/>
            <p:cNvSpPr/>
            <p:nvPr/>
          </p:nvSpPr>
          <p:spPr>
            <a:xfrm>
              <a:off x="1896456" y="3234881"/>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txBox="1"/>
            <p:nvPr/>
          </p:nvSpPr>
          <p:spPr>
            <a:xfrm>
              <a:off x="1921717" y="3260142"/>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Database</a:t>
              </a:r>
              <a:endParaRPr sz="2500">
                <a:solidFill>
                  <a:schemeClr val="dk1"/>
                </a:solidFill>
                <a:latin typeface="Calibri"/>
                <a:ea typeface="Calibri"/>
                <a:cs typeface="Calibri"/>
                <a:sym typeface="Calibri"/>
              </a:endParaRPr>
            </a:p>
          </p:txBody>
        </p:sp>
        <p:sp>
          <p:nvSpPr>
            <p:cNvPr id="888" name="Shape 888"/>
            <p:cNvSpPr/>
            <p:nvPr/>
          </p:nvSpPr>
          <p:spPr>
            <a:xfrm>
              <a:off x="3707668" y="574"/>
              <a:ext cx="1724964" cy="862482"/>
            </a:xfrm>
            <a:prstGeom prst="roundRect">
              <a:avLst>
                <a:gd fmla="val 10000"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9" name="Shape 889"/>
            <p:cNvSpPr txBox="1"/>
            <p:nvPr/>
          </p:nvSpPr>
          <p:spPr>
            <a:xfrm>
              <a:off x="3732929" y="25835"/>
              <a:ext cx="1674442" cy="811960"/>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None/>
              </a:pPr>
              <a:r>
                <a:rPr lang="en-US" sz="2200">
                  <a:solidFill>
                    <a:schemeClr val="lt1"/>
                  </a:solidFill>
                  <a:latin typeface="Calibri"/>
                  <a:ea typeface="Calibri"/>
                  <a:cs typeface="Calibri"/>
                  <a:sym typeface="Calibri"/>
                </a:rPr>
                <a:t>QA Testing</a:t>
              </a:r>
              <a:endParaRPr sz="2200">
                <a:solidFill>
                  <a:schemeClr val="lt1"/>
                </a:solidFill>
                <a:latin typeface="Calibri"/>
                <a:ea typeface="Calibri"/>
                <a:cs typeface="Calibri"/>
                <a:sym typeface="Calibri"/>
              </a:endParaRPr>
            </a:p>
          </p:txBody>
        </p:sp>
        <p:sp>
          <p:nvSpPr>
            <p:cNvPr id="890" name="Shape 890"/>
            <p:cNvSpPr/>
            <p:nvPr/>
          </p:nvSpPr>
          <p:spPr>
            <a:xfrm>
              <a:off x="3880164" y="863056"/>
              <a:ext cx="172496" cy="646861"/>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891" name="Shape 891"/>
            <p:cNvSpPr/>
            <p:nvPr/>
          </p:nvSpPr>
          <p:spPr>
            <a:xfrm>
              <a:off x="4052661" y="1078676"/>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2" name="Shape 892"/>
            <p:cNvSpPr txBox="1"/>
            <p:nvPr/>
          </p:nvSpPr>
          <p:spPr>
            <a:xfrm>
              <a:off x="4077922" y="1103937"/>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Code</a:t>
              </a:r>
              <a:endParaRPr sz="2500">
                <a:solidFill>
                  <a:schemeClr val="dk1"/>
                </a:solidFill>
                <a:latin typeface="Calibri"/>
                <a:ea typeface="Calibri"/>
                <a:cs typeface="Calibri"/>
                <a:sym typeface="Calibri"/>
              </a:endParaRPr>
            </a:p>
          </p:txBody>
        </p:sp>
        <p:sp>
          <p:nvSpPr>
            <p:cNvPr id="893" name="Shape 893"/>
            <p:cNvSpPr/>
            <p:nvPr/>
          </p:nvSpPr>
          <p:spPr>
            <a:xfrm>
              <a:off x="3880164" y="863056"/>
              <a:ext cx="172496" cy="1724964"/>
            </a:xfrm>
            <a:custGeom>
              <a:pathLst>
                <a:path extrusionOk="0" h="120000" w="120000">
                  <a:moveTo>
                    <a:pt x="0" y="0"/>
                  </a:moveTo>
                  <a:lnTo>
                    <a:pt x="0" y="119999"/>
                  </a:lnTo>
                  <a:lnTo>
                    <a:pt x="120000" y="119999"/>
                  </a:lnTo>
                </a:path>
              </a:pathLst>
            </a:custGeom>
            <a:noFill/>
            <a:ln cap="flat" cmpd="sng" w="12700">
              <a:solidFill>
                <a:srgbClr val="345A99"/>
              </a:solidFill>
              <a:prstDash val="solid"/>
              <a:miter lim="800000"/>
              <a:headEnd len="sm" w="sm" type="none"/>
              <a:tailEnd len="sm" w="sm" type="none"/>
            </a:ln>
          </p:spPr>
        </p:sp>
        <p:sp>
          <p:nvSpPr>
            <p:cNvPr id="894" name="Shape 894"/>
            <p:cNvSpPr/>
            <p:nvPr/>
          </p:nvSpPr>
          <p:spPr>
            <a:xfrm>
              <a:off x="4052661" y="2156779"/>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Shape 895"/>
            <p:cNvSpPr txBox="1"/>
            <p:nvPr/>
          </p:nvSpPr>
          <p:spPr>
            <a:xfrm>
              <a:off x="4077922" y="2182040"/>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Files</a:t>
              </a:r>
              <a:endParaRPr sz="2500">
                <a:solidFill>
                  <a:schemeClr val="dk1"/>
                </a:solidFill>
                <a:latin typeface="Calibri"/>
                <a:ea typeface="Calibri"/>
                <a:cs typeface="Calibri"/>
                <a:sym typeface="Calibri"/>
              </a:endParaRPr>
            </a:p>
          </p:txBody>
        </p:sp>
        <p:sp>
          <p:nvSpPr>
            <p:cNvPr id="896" name="Shape 896"/>
            <p:cNvSpPr/>
            <p:nvPr/>
          </p:nvSpPr>
          <p:spPr>
            <a:xfrm>
              <a:off x="3880164" y="863056"/>
              <a:ext cx="172496" cy="2803066"/>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897" name="Shape 897"/>
            <p:cNvSpPr/>
            <p:nvPr/>
          </p:nvSpPr>
          <p:spPr>
            <a:xfrm>
              <a:off x="4052661" y="3234881"/>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8" name="Shape 898"/>
            <p:cNvSpPr txBox="1"/>
            <p:nvPr/>
          </p:nvSpPr>
          <p:spPr>
            <a:xfrm>
              <a:off x="4077922" y="3260142"/>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Database</a:t>
              </a:r>
              <a:endParaRPr sz="2500">
                <a:solidFill>
                  <a:schemeClr val="dk1"/>
                </a:solidFill>
                <a:latin typeface="Calibri"/>
                <a:ea typeface="Calibri"/>
                <a:cs typeface="Calibri"/>
                <a:sym typeface="Calibri"/>
              </a:endParaRPr>
            </a:p>
          </p:txBody>
        </p:sp>
        <p:sp>
          <p:nvSpPr>
            <p:cNvPr id="899" name="Shape 899"/>
            <p:cNvSpPr/>
            <p:nvPr/>
          </p:nvSpPr>
          <p:spPr>
            <a:xfrm>
              <a:off x="5863873" y="574"/>
              <a:ext cx="1724964" cy="862482"/>
            </a:xfrm>
            <a:prstGeom prst="roundRect">
              <a:avLst>
                <a:gd fmla="val 10000" name="adj"/>
              </a:avLst>
            </a:prstGeom>
            <a:solidFill>
              <a:srgbClr val="54813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0" name="Shape 900"/>
            <p:cNvSpPr txBox="1"/>
            <p:nvPr/>
          </p:nvSpPr>
          <p:spPr>
            <a:xfrm>
              <a:off x="5889134" y="25835"/>
              <a:ext cx="1674442" cy="811960"/>
            </a:xfrm>
            <a:prstGeom prst="rect">
              <a:avLst/>
            </a:prstGeom>
            <a:noFill/>
            <a:ln>
              <a:noFill/>
            </a:ln>
          </p:spPr>
          <p:txBody>
            <a:bodyPr anchorCtr="0" anchor="ctr" bIns="27925" lIns="41900" spcFirstLastPara="1" rIns="41900" wrap="square" tIns="27925">
              <a:noAutofit/>
            </a:bodyPr>
            <a:lstStyle/>
            <a:p>
              <a:pPr indent="0" lvl="0" marL="0" marR="0" rtl="0" algn="ctr">
                <a:lnSpc>
                  <a:spcPct val="90000"/>
                </a:lnSpc>
                <a:spcBef>
                  <a:spcPts val="0"/>
                </a:spcBef>
                <a:spcAft>
                  <a:spcPts val="0"/>
                </a:spcAft>
                <a:buNone/>
              </a:pPr>
              <a:r>
                <a:rPr lang="en-US" sz="2200">
                  <a:solidFill>
                    <a:schemeClr val="lt1"/>
                  </a:solidFill>
                  <a:latin typeface="Calibri"/>
                  <a:ea typeface="Calibri"/>
                  <a:cs typeface="Calibri"/>
                  <a:sym typeface="Calibri"/>
                </a:rPr>
                <a:t>Production</a:t>
              </a:r>
              <a:endParaRPr sz="2200">
                <a:solidFill>
                  <a:schemeClr val="lt1"/>
                </a:solidFill>
                <a:latin typeface="Calibri"/>
                <a:ea typeface="Calibri"/>
                <a:cs typeface="Calibri"/>
                <a:sym typeface="Calibri"/>
              </a:endParaRPr>
            </a:p>
          </p:txBody>
        </p:sp>
        <p:sp>
          <p:nvSpPr>
            <p:cNvPr id="901" name="Shape 901"/>
            <p:cNvSpPr/>
            <p:nvPr/>
          </p:nvSpPr>
          <p:spPr>
            <a:xfrm>
              <a:off x="6036369" y="863056"/>
              <a:ext cx="172496" cy="646861"/>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902" name="Shape 902"/>
            <p:cNvSpPr/>
            <p:nvPr/>
          </p:nvSpPr>
          <p:spPr>
            <a:xfrm>
              <a:off x="6208866" y="1078676"/>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3" name="Shape 903"/>
            <p:cNvSpPr txBox="1"/>
            <p:nvPr/>
          </p:nvSpPr>
          <p:spPr>
            <a:xfrm>
              <a:off x="6234127" y="1103937"/>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Code</a:t>
              </a:r>
              <a:endParaRPr sz="2500">
                <a:solidFill>
                  <a:schemeClr val="dk1"/>
                </a:solidFill>
                <a:latin typeface="Calibri"/>
                <a:ea typeface="Calibri"/>
                <a:cs typeface="Calibri"/>
                <a:sym typeface="Calibri"/>
              </a:endParaRPr>
            </a:p>
          </p:txBody>
        </p:sp>
        <p:sp>
          <p:nvSpPr>
            <p:cNvPr id="904" name="Shape 904"/>
            <p:cNvSpPr/>
            <p:nvPr/>
          </p:nvSpPr>
          <p:spPr>
            <a:xfrm>
              <a:off x="6036369" y="863056"/>
              <a:ext cx="172496" cy="1724964"/>
            </a:xfrm>
            <a:custGeom>
              <a:pathLst>
                <a:path extrusionOk="0" h="120000" w="120000">
                  <a:moveTo>
                    <a:pt x="0" y="0"/>
                  </a:moveTo>
                  <a:lnTo>
                    <a:pt x="0" y="119999"/>
                  </a:lnTo>
                  <a:lnTo>
                    <a:pt x="120000" y="119999"/>
                  </a:lnTo>
                </a:path>
              </a:pathLst>
            </a:custGeom>
            <a:noFill/>
            <a:ln cap="flat" cmpd="sng" w="12700">
              <a:solidFill>
                <a:srgbClr val="345A99"/>
              </a:solidFill>
              <a:prstDash val="solid"/>
              <a:miter lim="800000"/>
              <a:headEnd len="sm" w="sm" type="none"/>
              <a:tailEnd len="sm" w="sm" type="none"/>
            </a:ln>
          </p:spPr>
        </p:sp>
        <p:sp>
          <p:nvSpPr>
            <p:cNvPr id="905" name="Shape 905"/>
            <p:cNvSpPr/>
            <p:nvPr/>
          </p:nvSpPr>
          <p:spPr>
            <a:xfrm>
              <a:off x="6208866" y="2156779"/>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6" name="Shape 906"/>
            <p:cNvSpPr txBox="1"/>
            <p:nvPr/>
          </p:nvSpPr>
          <p:spPr>
            <a:xfrm>
              <a:off x="6234127" y="2182040"/>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Files</a:t>
              </a:r>
              <a:endParaRPr sz="2500">
                <a:solidFill>
                  <a:schemeClr val="dk1"/>
                </a:solidFill>
                <a:latin typeface="Calibri"/>
                <a:ea typeface="Calibri"/>
                <a:cs typeface="Calibri"/>
                <a:sym typeface="Calibri"/>
              </a:endParaRPr>
            </a:p>
          </p:txBody>
        </p:sp>
        <p:sp>
          <p:nvSpPr>
            <p:cNvPr id="907" name="Shape 907"/>
            <p:cNvSpPr/>
            <p:nvPr/>
          </p:nvSpPr>
          <p:spPr>
            <a:xfrm>
              <a:off x="6036369" y="863056"/>
              <a:ext cx="172496" cy="2803066"/>
            </a:xfrm>
            <a:custGeom>
              <a:pathLst>
                <a:path extrusionOk="0" h="120000" w="120000">
                  <a:moveTo>
                    <a:pt x="0" y="0"/>
                  </a:moveTo>
                  <a:lnTo>
                    <a:pt x="0" y="120000"/>
                  </a:lnTo>
                  <a:lnTo>
                    <a:pt x="120000" y="120000"/>
                  </a:lnTo>
                </a:path>
              </a:pathLst>
            </a:custGeom>
            <a:noFill/>
            <a:ln cap="flat" cmpd="sng" w="12700">
              <a:solidFill>
                <a:srgbClr val="345A99"/>
              </a:solidFill>
              <a:prstDash val="solid"/>
              <a:miter lim="800000"/>
              <a:headEnd len="sm" w="sm" type="none"/>
              <a:tailEnd len="sm" w="sm" type="none"/>
            </a:ln>
          </p:spPr>
        </p:sp>
        <p:sp>
          <p:nvSpPr>
            <p:cNvPr id="908" name="Shape 908"/>
            <p:cNvSpPr/>
            <p:nvPr/>
          </p:nvSpPr>
          <p:spPr>
            <a:xfrm>
              <a:off x="6208866" y="3234881"/>
              <a:ext cx="1379971" cy="86248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txBox="1"/>
            <p:nvPr/>
          </p:nvSpPr>
          <p:spPr>
            <a:xfrm>
              <a:off x="6234127" y="3260142"/>
              <a:ext cx="1329449" cy="81196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None/>
              </a:pPr>
              <a:r>
                <a:rPr lang="en-US" sz="2500">
                  <a:solidFill>
                    <a:schemeClr val="dk1"/>
                  </a:solidFill>
                  <a:latin typeface="Calibri"/>
                  <a:ea typeface="Calibri"/>
                  <a:cs typeface="Calibri"/>
                  <a:sym typeface="Calibri"/>
                </a:rPr>
                <a:t>Database</a:t>
              </a:r>
              <a:endParaRPr sz="2500">
                <a:solidFill>
                  <a:schemeClr val="dk1"/>
                </a:solidFill>
                <a:latin typeface="Calibri"/>
                <a:ea typeface="Calibri"/>
                <a:cs typeface="Calibri"/>
                <a:sym typeface="Calibri"/>
              </a:endParaRPr>
            </a:p>
          </p:txBody>
        </p:sp>
      </p:grpSp>
      <p:cxnSp>
        <p:nvCxnSpPr>
          <p:cNvPr id="910" name="Shape 910"/>
          <p:cNvCxnSpPr/>
          <p:nvPr/>
        </p:nvCxnSpPr>
        <p:spPr>
          <a:xfrm>
            <a:off x="581233" y="1299648"/>
            <a:ext cx="2670048" cy="0"/>
          </a:xfrm>
          <a:prstGeom prst="straightConnector1">
            <a:avLst/>
          </a:prstGeom>
          <a:noFill/>
          <a:ln cap="flat" cmpd="sng" w="19050">
            <a:solidFill>
              <a:schemeClr val="accent1"/>
            </a:solidFill>
            <a:prstDash val="solid"/>
            <a:miter lim="800000"/>
            <a:headEnd len="sm" w="sm" type="none"/>
            <a:tailEnd len="med" w="med" type="triangle"/>
          </a:ln>
        </p:spPr>
      </p:cxnSp>
      <p:sp>
        <p:nvSpPr>
          <p:cNvPr id="911" name="Shape 911"/>
          <p:cNvSpPr txBox="1"/>
          <p:nvPr/>
        </p:nvSpPr>
        <p:spPr>
          <a:xfrm>
            <a:off x="3178592" y="1114982"/>
            <a:ext cx="57506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Code(Modules, Themes[Templates, CSS, JS], Configuration) </a:t>
            </a:r>
            <a:endParaRPr sz="1800">
              <a:solidFill>
                <a:schemeClr val="dk1"/>
              </a:solidFill>
              <a:latin typeface="Calibri"/>
              <a:ea typeface="Calibri"/>
              <a:cs typeface="Calibri"/>
              <a:sym typeface="Calibri"/>
            </a:endParaRPr>
          </a:p>
        </p:txBody>
      </p:sp>
      <p:cxnSp>
        <p:nvCxnSpPr>
          <p:cNvPr id="912" name="Shape 912"/>
          <p:cNvCxnSpPr/>
          <p:nvPr/>
        </p:nvCxnSpPr>
        <p:spPr>
          <a:xfrm>
            <a:off x="8780353" y="1299648"/>
            <a:ext cx="2142744"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13" name="Shape 913"/>
          <p:cNvCxnSpPr/>
          <p:nvPr/>
        </p:nvCxnSpPr>
        <p:spPr>
          <a:xfrm rot="10800000">
            <a:off x="9871062" y="6182091"/>
            <a:ext cx="915114" cy="0"/>
          </a:xfrm>
          <a:prstGeom prst="straightConnector1">
            <a:avLst/>
          </a:prstGeom>
          <a:noFill/>
          <a:ln cap="flat" cmpd="sng" w="19050">
            <a:solidFill>
              <a:schemeClr val="accent6"/>
            </a:solidFill>
            <a:prstDash val="solid"/>
            <a:miter lim="800000"/>
            <a:headEnd len="sm" w="sm" type="none"/>
            <a:tailEnd len="med" w="med" type="triangle"/>
          </a:ln>
        </p:spPr>
      </p:cxnSp>
      <p:sp>
        <p:nvSpPr>
          <p:cNvPr id="914" name="Shape 914"/>
          <p:cNvSpPr txBox="1"/>
          <p:nvPr/>
        </p:nvSpPr>
        <p:spPr>
          <a:xfrm>
            <a:off x="3026431" y="5997425"/>
            <a:ext cx="68446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Content from Database and User Uploaded Files (Images, docs and etc.)</a:t>
            </a:r>
            <a:endParaRPr sz="1800">
              <a:solidFill>
                <a:schemeClr val="dk1"/>
              </a:solidFill>
              <a:latin typeface="Calibri"/>
              <a:ea typeface="Calibri"/>
              <a:cs typeface="Calibri"/>
              <a:sym typeface="Calibri"/>
            </a:endParaRPr>
          </a:p>
        </p:txBody>
      </p:sp>
      <p:cxnSp>
        <p:nvCxnSpPr>
          <p:cNvPr id="915" name="Shape 915"/>
          <p:cNvCxnSpPr/>
          <p:nvPr/>
        </p:nvCxnSpPr>
        <p:spPr>
          <a:xfrm rot="10800000">
            <a:off x="422976" y="6182091"/>
            <a:ext cx="2630424" cy="0"/>
          </a:xfrm>
          <a:prstGeom prst="straightConnector1">
            <a:avLst/>
          </a:prstGeom>
          <a:noFill/>
          <a:ln cap="flat" cmpd="sng" w="19050">
            <a:solidFill>
              <a:schemeClr val="accent6"/>
            </a:solidFill>
            <a:prstDash val="solid"/>
            <a:miter lim="800000"/>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Shape 921"/>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Shape 922"/>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923" name="Shape 923"/>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Shape 924"/>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Shape 925"/>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6" name="Shape 926"/>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Shape 927"/>
          <p:cNvSpPr txBox="1"/>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Development Environments and Workflow</a:t>
            </a:r>
            <a:endParaRPr sz="4400">
              <a:solidFill>
                <a:schemeClr val="lt1"/>
              </a:solidFill>
              <a:latin typeface="Calibri"/>
              <a:ea typeface="Calibri"/>
              <a:cs typeface="Calibri"/>
              <a:sym typeface="Calibri"/>
            </a:endParaRPr>
          </a:p>
        </p:txBody>
      </p:sp>
      <p:pic>
        <p:nvPicPr>
          <p:cNvPr id="928" name="Shape 928"/>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grpSp>
        <p:nvGrpSpPr>
          <p:cNvPr id="929" name="Shape 929"/>
          <p:cNvGrpSpPr/>
          <p:nvPr/>
        </p:nvGrpSpPr>
        <p:grpSpPr>
          <a:xfrm>
            <a:off x="870011" y="1530135"/>
            <a:ext cx="5081921" cy="4343077"/>
            <a:chOff x="2456406" y="4130"/>
            <a:chExt cx="5081921" cy="4343077"/>
          </a:xfrm>
        </p:grpSpPr>
        <p:sp>
          <p:nvSpPr>
            <p:cNvPr id="930" name="Shape 930"/>
            <p:cNvSpPr/>
            <p:nvPr/>
          </p:nvSpPr>
          <p:spPr>
            <a:xfrm>
              <a:off x="5984296" y="3656263"/>
              <a:ext cx="259005" cy="493531"/>
            </a:xfrm>
            <a:custGeom>
              <a:pathLst>
                <a:path extrusionOk="0" h="120000" w="120000">
                  <a:moveTo>
                    <a:pt x="0" y="0"/>
                  </a:moveTo>
                  <a:lnTo>
                    <a:pt x="59999" y="0"/>
                  </a:lnTo>
                  <a:lnTo>
                    <a:pt x="59999" y="120000"/>
                  </a:lnTo>
                  <a:lnTo>
                    <a:pt x="120000" y="12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1" name="Shape 931"/>
            <p:cNvSpPr txBox="1"/>
            <p:nvPr/>
          </p:nvSpPr>
          <p:spPr>
            <a:xfrm>
              <a:off x="6099864" y="3889094"/>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32" name="Shape 932"/>
            <p:cNvSpPr/>
            <p:nvPr/>
          </p:nvSpPr>
          <p:spPr>
            <a:xfrm>
              <a:off x="5984296" y="3610543"/>
              <a:ext cx="259005" cy="91440"/>
            </a:xfrm>
            <a:custGeom>
              <a:pathLst>
                <a:path extrusionOk="0" h="120000" w="120000">
                  <a:moveTo>
                    <a:pt x="0" y="60000"/>
                  </a:moveTo>
                  <a:lnTo>
                    <a:pt x="120000" y="6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3" name="Shape 933"/>
            <p:cNvSpPr txBox="1"/>
            <p:nvPr/>
          </p:nvSpPr>
          <p:spPr>
            <a:xfrm>
              <a:off x="6107323" y="3649788"/>
              <a:ext cx="12950" cy="1295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34" name="Shape 934"/>
            <p:cNvSpPr/>
            <p:nvPr/>
          </p:nvSpPr>
          <p:spPr>
            <a:xfrm>
              <a:off x="5984296" y="3162731"/>
              <a:ext cx="259005" cy="493531"/>
            </a:xfrm>
            <a:custGeom>
              <a:pathLst>
                <a:path extrusionOk="0" h="120000" w="120000">
                  <a:moveTo>
                    <a:pt x="0" y="120000"/>
                  </a:moveTo>
                  <a:lnTo>
                    <a:pt x="59999" y="120000"/>
                  </a:lnTo>
                  <a:lnTo>
                    <a:pt x="59999" y="0"/>
                  </a:lnTo>
                  <a:lnTo>
                    <a:pt x="120000" y="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5" name="Shape 935"/>
            <p:cNvSpPr txBox="1"/>
            <p:nvPr/>
          </p:nvSpPr>
          <p:spPr>
            <a:xfrm>
              <a:off x="6099864" y="3395563"/>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36" name="Shape 936"/>
            <p:cNvSpPr/>
            <p:nvPr/>
          </p:nvSpPr>
          <p:spPr>
            <a:xfrm>
              <a:off x="3909398" y="2183174"/>
              <a:ext cx="779870" cy="1473088"/>
            </a:xfrm>
            <a:custGeom>
              <a:pathLst>
                <a:path extrusionOk="0" h="120000" w="120000">
                  <a:moveTo>
                    <a:pt x="0" y="0"/>
                  </a:moveTo>
                  <a:lnTo>
                    <a:pt x="60000" y="0"/>
                  </a:lnTo>
                  <a:lnTo>
                    <a:pt x="60000" y="120000"/>
                  </a:lnTo>
                  <a:lnTo>
                    <a:pt x="120000" y="12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7" name="Shape 937"/>
            <p:cNvSpPr txBox="1"/>
            <p:nvPr/>
          </p:nvSpPr>
          <p:spPr>
            <a:xfrm>
              <a:off x="4257664" y="2878049"/>
              <a:ext cx="83339" cy="8333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38" name="Shape 938"/>
            <p:cNvSpPr/>
            <p:nvPr/>
          </p:nvSpPr>
          <p:spPr>
            <a:xfrm>
              <a:off x="5984296" y="2175669"/>
              <a:ext cx="259005" cy="493531"/>
            </a:xfrm>
            <a:custGeom>
              <a:pathLst>
                <a:path extrusionOk="0" h="120000" w="120000">
                  <a:moveTo>
                    <a:pt x="0" y="0"/>
                  </a:moveTo>
                  <a:lnTo>
                    <a:pt x="59999" y="0"/>
                  </a:lnTo>
                  <a:lnTo>
                    <a:pt x="59999" y="120000"/>
                  </a:lnTo>
                  <a:lnTo>
                    <a:pt x="120000" y="12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9" name="Shape 939"/>
            <p:cNvSpPr txBox="1"/>
            <p:nvPr/>
          </p:nvSpPr>
          <p:spPr>
            <a:xfrm>
              <a:off x="6099864" y="2408500"/>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40" name="Shape 940"/>
            <p:cNvSpPr/>
            <p:nvPr/>
          </p:nvSpPr>
          <p:spPr>
            <a:xfrm>
              <a:off x="5984296" y="2129949"/>
              <a:ext cx="259005" cy="91440"/>
            </a:xfrm>
            <a:custGeom>
              <a:pathLst>
                <a:path extrusionOk="0" h="120000" w="120000">
                  <a:moveTo>
                    <a:pt x="0" y="60000"/>
                  </a:moveTo>
                  <a:lnTo>
                    <a:pt x="120000" y="6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1" name="Shape 941"/>
            <p:cNvSpPr txBox="1"/>
            <p:nvPr/>
          </p:nvSpPr>
          <p:spPr>
            <a:xfrm>
              <a:off x="6107323" y="2169193"/>
              <a:ext cx="12950" cy="1295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42" name="Shape 942"/>
            <p:cNvSpPr/>
            <p:nvPr/>
          </p:nvSpPr>
          <p:spPr>
            <a:xfrm>
              <a:off x="5984296" y="1682137"/>
              <a:ext cx="259005" cy="493531"/>
            </a:xfrm>
            <a:custGeom>
              <a:pathLst>
                <a:path extrusionOk="0" h="120000" w="120000">
                  <a:moveTo>
                    <a:pt x="0" y="120000"/>
                  </a:moveTo>
                  <a:lnTo>
                    <a:pt x="59999" y="120000"/>
                  </a:lnTo>
                  <a:lnTo>
                    <a:pt x="59999" y="0"/>
                  </a:lnTo>
                  <a:lnTo>
                    <a:pt x="120000" y="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txBox="1"/>
            <p:nvPr/>
          </p:nvSpPr>
          <p:spPr>
            <a:xfrm>
              <a:off x="6099864" y="1914969"/>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44" name="Shape 944"/>
            <p:cNvSpPr/>
            <p:nvPr/>
          </p:nvSpPr>
          <p:spPr>
            <a:xfrm>
              <a:off x="3909398" y="2129949"/>
              <a:ext cx="779870" cy="91440"/>
            </a:xfrm>
            <a:custGeom>
              <a:pathLst>
                <a:path extrusionOk="0" h="120000" w="120000">
                  <a:moveTo>
                    <a:pt x="0" y="69849"/>
                  </a:moveTo>
                  <a:lnTo>
                    <a:pt x="60000" y="69849"/>
                  </a:lnTo>
                  <a:lnTo>
                    <a:pt x="60000" y="60000"/>
                  </a:ln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5" name="Shape 945"/>
            <p:cNvSpPr txBox="1"/>
            <p:nvPr/>
          </p:nvSpPr>
          <p:spPr>
            <a:xfrm>
              <a:off x="4279836" y="2156171"/>
              <a:ext cx="38995" cy="3899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46" name="Shape 946"/>
            <p:cNvSpPr/>
            <p:nvPr/>
          </p:nvSpPr>
          <p:spPr>
            <a:xfrm>
              <a:off x="5984296" y="695074"/>
              <a:ext cx="259005" cy="493531"/>
            </a:xfrm>
            <a:custGeom>
              <a:pathLst>
                <a:path extrusionOk="0" h="120000" w="120000">
                  <a:moveTo>
                    <a:pt x="0" y="0"/>
                  </a:moveTo>
                  <a:lnTo>
                    <a:pt x="59999" y="0"/>
                  </a:lnTo>
                  <a:lnTo>
                    <a:pt x="59999" y="120000"/>
                  </a:lnTo>
                  <a:lnTo>
                    <a:pt x="120000" y="12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7" name="Shape 947"/>
            <p:cNvSpPr txBox="1"/>
            <p:nvPr/>
          </p:nvSpPr>
          <p:spPr>
            <a:xfrm>
              <a:off x="6099864" y="927906"/>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48" name="Shape 948"/>
            <p:cNvSpPr/>
            <p:nvPr/>
          </p:nvSpPr>
          <p:spPr>
            <a:xfrm>
              <a:off x="5984296" y="649354"/>
              <a:ext cx="259005" cy="91440"/>
            </a:xfrm>
            <a:custGeom>
              <a:pathLst>
                <a:path extrusionOk="0" h="120000" w="120000">
                  <a:moveTo>
                    <a:pt x="0" y="60000"/>
                  </a:moveTo>
                  <a:lnTo>
                    <a:pt x="120000" y="6000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9" name="Shape 949"/>
            <p:cNvSpPr txBox="1"/>
            <p:nvPr/>
          </p:nvSpPr>
          <p:spPr>
            <a:xfrm>
              <a:off x="6107323" y="688599"/>
              <a:ext cx="12950" cy="1295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50" name="Shape 950"/>
            <p:cNvSpPr/>
            <p:nvPr/>
          </p:nvSpPr>
          <p:spPr>
            <a:xfrm>
              <a:off x="5984296" y="201543"/>
              <a:ext cx="259005" cy="493531"/>
            </a:xfrm>
            <a:custGeom>
              <a:pathLst>
                <a:path extrusionOk="0" h="120000" w="120000">
                  <a:moveTo>
                    <a:pt x="0" y="120000"/>
                  </a:moveTo>
                  <a:lnTo>
                    <a:pt x="59999" y="120000"/>
                  </a:lnTo>
                  <a:lnTo>
                    <a:pt x="59999" y="0"/>
                  </a:lnTo>
                  <a:lnTo>
                    <a:pt x="120000" y="0"/>
                  </a:lnTo>
                </a:path>
              </a:pathLst>
            </a:custGeom>
            <a:no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txBox="1"/>
            <p:nvPr/>
          </p:nvSpPr>
          <p:spPr>
            <a:xfrm>
              <a:off x="6099864" y="434374"/>
              <a:ext cx="27868" cy="278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952" name="Shape 952"/>
            <p:cNvSpPr/>
            <p:nvPr/>
          </p:nvSpPr>
          <p:spPr>
            <a:xfrm>
              <a:off x="3909398" y="695074"/>
              <a:ext cx="779870" cy="1488100"/>
            </a:xfrm>
            <a:custGeom>
              <a:pathLst>
                <a:path extrusionOk="0" h="120000" w="120000">
                  <a:moveTo>
                    <a:pt x="0" y="120000"/>
                  </a:moveTo>
                  <a:lnTo>
                    <a:pt x="60000" y="120000"/>
                  </a:lnTo>
                  <a:lnTo>
                    <a:pt x="60000" y="0"/>
                  </a:lnTo>
                  <a:lnTo>
                    <a:pt x="120000" y="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3" name="Shape 953"/>
            <p:cNvSpPr txBox="1"/>
            <p:nvPr/>
          </p:nvSpPr>
          <p:spPr>
            <a:xfrm>
              <a:off x="4257332" y="1397122"/>
              <a:ext cx="84003" cy="8400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600">
                <a:solidFill>
                  <a:schemeClr val="dk1"/>
                </a:solidFill>
                <a:latin typeface="Calibri"/>
                <a:ea typeface="Calibri"/>
                <a:cs typeface="Calibri"/>
                <a:sym typeface="Calibri"/>
              </a:endParaRPr>
            </a:p>
          </p:txBody>
        </p:sp>
        <p:sp>
          <p:nvSpPr>
            <p:cNvPr id="954" name="Shape 954"/>
            <p:cNvSpPr/>
            <p:nvPr/>
          </p:nvSpPr>
          <p:spPr>
            <a:xfrm rot="-5400000">
              <a:off x="2143889" y="1456678"/>
              <a:ext cx="2078027" cy="1452992"/>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5" name="Shape 955"/>
            <p:cNvSpPr txBox="1"/>
            <p:nvPr/>
          </p:nvSpPr>
          <p:spPr>
            <a:xfrm rot="-5400000">
              <a:off x="2143889" y="1456678"/>
              <a:ext cx="2078027" cy="1452992"/>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b="1" lang="en-US" sz="2400">
                  <a:solidFill>
                    <a:schemeClr val="lt1"/>
                  </a:solidFill>
                  <a:latin typeface="Calibri"/>
                  <a:ea typeface="Calibri"/>
                  <a:cs typeface="Calibri"/>
                  <a:sym typeface="Calibri"/>
                </a:rPr>
                <a:t>Cloud Development Environment </a:t>
              </a:r>
              <a:endParaRPr/>
            </a:p>
          </p:txBody>
        </p:sp>
        <p:sp>
          <p:nvSpPr>
            <p:cNvPr id="956" name="Shape 956"/>
            <p:cNvSpPr/>
            <p:nvPr/>
          </p:nvSpPr>
          <p:spPr>
            <a:xfrm>
              <a:off x="4689269" y="436361"/>
              <a:ext cx="1295026" cy="517426"/>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7" name="Shape 957"/>
            <p:cNvSpPr txBox="1"/>
            <p:nvPr/>
          </p:nvSpPr>
          <p:spPr>
            <a:xfrm>
              <a:off x="4689269" y="436361"/>
              <a:ext cx="1295026" cy="517426"/>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None/>
              </a:pPr>
              <a:r>
                <a:rPr lang="en-US" sz="900">
                  <a:solidFill>
                    <a:schemeClr val="lt1"/>
                  </a:solidFill>
                  <a:latin typeface="Calibri"/>
                  <a:ea typeface="Calibri"/>
                  <a:cs typeface="Calibri"/>
                  <a:sym typeface="Calibri"/>
                </a:rPr>
                <a:t>Developer 1 </a:t>
              </a:r>
              <a:endParaRPr/>
            </a:p>
            <a:p>
              <a:pPr indent="0" lvl="0" marL="0" marR="0" rtl="0" algn="ctr">
                <a:lnSpc>
                  <a:spcPct val="90000"/>
                </a:lnSpc>
                <a:spcBef>
                  <a:spcPts val="315"/>
                </a:spcBef>
                <a:spcAft>
                  <a:spcPts val="0"/>
                </a:spcAft>
                <a:buNone/>
              </a:pPr>
              <a:r>
                <a:rPr lang="en-US" sz="900">
                  <a:solidFill>
                    <a:schemeClr val="lt1"/>
                  </a:solidFill>
                  <a:latin typeface="Calibri"/>
                  <a:ea typeface="Calibri"/>
                  <a:cs typeface="Calibri"/>
                  <a:sym typeface="Calibri"/>
                </a:rPr>
                <a:t>Environment</a:t>
              </a:r>
              <a:endParaRPr sz="900">
                <a:solidFill>
                  <a:schemeClr val="lt1"/>
                </a:solidFill>
                <a:latin typeface="Calibri"/>
                <a:ea typeface="Calibri"/>
                <a:cs typeface="Calibri"/>
                <a:sym typeface="Calibri"/>
              </a:endParaRPr>
            </a:p>
          </p:txBody>
        </p:sp>
        <p:sp>
          <p:nvSpPr>
            <p:cNvPr id="958" name="Shape 958"/>
            <p:cNvSpPr/>
            <p:nvPr/>
          </p:nvSpPr>
          <p:spPr>
            <a:xfrm>
              <a:off x="6243301" y="4130"/>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9" name="Shape 959"/>
            <p:cNvSpPr txBox="1"/>
            <p:nvPr/>
          </p:nvSpPr>
          <p:spPr>
            <a:xfrm>
              <a:off x="6243301" y="4130"/>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Code</a:t>
              </a:r>
              <a:endParaRPr sz="1600">
                <a:solidFill>
                  <a:schemeClr val="dk1"/>
                </a:solidFill>
                <a:latin typeface="Calibri"/>
                <a:ea typeface="Calibri"/>
                <a:cs typeface="Calibri"/>
                <a:sym typeface="Calibri"/>
              </a:endParaRPr>
            </a:p>
          </p:txBody>
        </p:sp>
        <p:sp>
          <p:nvSpPr>
            <p:cNvPr id="960" name="Shape 960"/>
            <p:cNvSpPr/>
            <p:nvPr/>
          </p:nvSpPr>
          <p:spPr>
            <a:xfrm>
              <a:off x="6243301" y="497662"/>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1" name="Shape 961"/>
            <p:cNvSpPr txBox="1"/>
            <p:nvPr/>
          </p:nvSpPr>
          <p:spPr>
            <a:xfrm>
              <a:off x="6243301" y="497662"/>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Files</a:t>
              </a:r>
              <a:endParaRPr sz="1600">
                <a:solidFill>
                  <a:schemeClr val="dk1"/>
                </a:solidFill>
                <a:latin typeface="Calibri"/>
                <a:ea typeface="Calibri"/>
                <a:cs typeface="Calibri"/>
                <a:sym typeface="Calibri"/>
              </a:endParaRPr>
            </a:p>
          </p:txBody>
        </p:sp>
        <p:sp>
          <p:nvSpPr>
            <p:cNvPr id="962" name="Shape 962"/>
            <p:cNvSpPr/>
            <p:nvPr/>
          </p:nvSpPr>
          <p:spPr>
            <a:xfrm>
              <a:off x="6243301" y="991193"/>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3" name="Shape 963"/>
            <p:cNvSpPr txBox="1"/>
            <p:nvPr/>
          </p:nvSpPr>
          <p:spPr>
            <a:xfrm>
              <a:off x="6243301" y="991193"/>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Database</a:t>
              </a:r>
              <a:endParaRPr sz="1600">
                <a:solidFill>
                  <a:schemeClr val="dk1"/>
                </a:solidFill>
                <a:latin typeface="Calibri"/>
                <a:ea typeface="Calibri"/>
                <a:cs typeface="Calibri"/>
                <a:sym typeface="Calibri"/>
              </a:endParaRPr>
            </a:p>
          </p:txBody>
        </p:sp>
        <p:sp>
          <p:nvSpPr>
            <p:cNvPr id="964" name="Shape 964"/>
            <p:cNvSpPr/>
            <p:nvPr/>
          </p:nvSpPr>
          <p:spPr>
            <a:xfrm>
              <a:off x="4689269" y="1891201"/>
              <a:ext cx="1295026" cy="568935"/>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5" name="Shape 965"/>
            <p:cNvSpPr txBox="1"/>
            <p:nvPr/>
          </p:nvSpPr>
          <p:spPr>
            <a:xfrm>
              <a:off x="4689269" y="1891201"/>
              <a:ext cx="1295026" cy="568935"/>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None/>
              </a:pPr>
              <a:r>
                <a:rPr lang="en-US" sz="900">
                  <a:solidFill>
                    <a:schemeClr val="lt1"/>
                  </a:solidFill>
                  <a:latin typeface="Calibri"/>
                  <a:ea typeface="Calibri"/>
                  <a:cs typeface="Calibri"/>
                  <a:sym typeface="Calibri"/>
                </a:rPr>
                <a:t>Developer 2</a:t>
              </a:r>
              <a:endParaRPr/>
            </a:p>
            <a:p>
              <a:pPr indent="0" lvl="0" marL="0" marR="0" rtl="0" algn="ctr">
                <a:lnSpc>
                  <a:spcPct val="90000"/>
                </a:lnSpc>
                <a:spcBef>
                  <a:spcPts val="315"/>
                </a:spcBef>
                <a:spcAft>
                  <a:spcPts val="0"/>
                </a:spcAft>
                <a:buNone/>
              </a:pPr>
              <a:r>
                <a:rPr lang="en-US" sz="900">
                  <a:solidFill>
                    <a:schemeClr val="lt1"/>
                  </a:solidFill>
                  <a:latin typeface="Calibri"/>
                  <a:ea typeface="Calibri"/>
                  <a:cs typeface="Calibri"/>
                  <a:sym typeface="Calibri"/>
                </a:rPr>
                <a:t>Environment</a:t>
              </a:r>
              <a:endParaRPr sz="900">
                <a:solidFill>
                  <a:schemeClr val="lt1"/>
                </a:solidFill>
                <a:latin typeface="Calibri"/>
                <a:ea typeface="Calibri"/>
                <a:cs typeface="Calibri"/>
                <a:sym typeface="Calibri"/>
              </a:endParaRPr>
            </a:p>
          </p:txBody>
        </p:sp>
        <p:sp>
          <p:nvSpPr>
            <p:cNvPr id="966" name="Shape 966"/>
            <p:cNvSpPr/>
            <p:nvPr/>
          </p:nvSpPr>
          <p:spPr>
            <a:xfrm>
              <a:off x="6243301" y="1484724"/>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7" name="Shape 967"/>
            <p:cNvSpPr txBox="1"/>
            <p:nvPr/>
          </p:nvSpPr>
          <p:spPr>
            <a:xfrm>
              <a:off x="6243301" y="1484724"/>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Code</a:t>
              </a:r>
              <a:endParaRPr sz="1600">
                <a:solidFill>
                  <a:schemeClr val="dk1"/>
                </a:solidFill>
                <a:latin typeface="Calibri"/>
                <a:ea typeface="Calibri"/>
                <a:cs typeface="Calibri"/>
                <a:sym typeface="Calibri"/>
              </a:endParaRPr>
            </a:p>
          </p:txBody>
        </p:sp>
        <p:sp>
          <p:nvSpPr>
            <p:cNvPr id="968" name="Shape 968"/>
            <p:cNvSpPr/>
            <p:nvPr/>
          </p:nvSpPr>
          <p:spPr>
            <a:xfrm>
              <a:off x="6243301" y="1978256"/>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9" name="Shape 969"/>
            <p:cNvSpPr txBox="1"/>
            <p:nvPr/>
          </p:nvSpPr>
          <p:spPr>
            <a:xfrm>
              <a:off x="6243301" y="1978256"/>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Files</a:t>
              </a:r>
              <a:endParaRPr sz="1600">
                <a:solidFill>
                  <a:schemeClr val="dk1"/>
                </a:solidFill>
                <a:latin typeface="Calibri"/>
                <a:ea typeface="Calibri"/>
                <a:cs typeface="Calibri"/>
                <a:sym typeface="Calibri"/>
              </a:endParaRPr>
            </a:p>
          </p:txBody>
        </p:sp>
        <p:sp>
          <p:nvSpPr>
            <p:cNvPr id="970" name="Shape 970"/>
            <p:cNvSpPr/>
            <p:nvPr/>
          </p:nvSpPr>
          <p:spPr>
            <a:xfrm>
              <a:off x="6243301" y="2471787"/>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1" name="Shape 971"/>
            <p:cNvSpPr txBox="1"/>
            <p:nvPr/>
          </p:nvSpPr>
          <p:spPr>
            <a:xfrm>
              <a:off x="6243301" y="2471787"/>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Database</a:t>
              </a:r>
              <a:endParaRPr sz="1600">
                <a:solidFill>
                  <a:schemeClr val="dk1"/>
                </a:solidFill>
                <a:latin typeface="Calibri"/>
                <a:ea typeface="Calibri"/>
                <a:cs typeface="Calibri"/>
                <a:sym typeface="Calibri"/>
              </a:endParaRPr>
            </a:p>
          </p:txBody>
        </p:sp>
        <p:sp>
          <p:nvSpPr>
            <p:cNvPr id="972" name="Shape 972"/>
            <p:cNvSpPr/>
            <p:nvPr/>
          </p:nvSpPr>
          <p:spPr>
            <a:xfrm>
              <a:off x="4689269" y="3392139"/>
              <a:ext cx="1295026" cy="528248"/>
            </a:xfrm>
            <a:prstGeom prst="rect">
              <a:avLst/>
            </a:prstGeom>
            <a:solidFill>
              <a:srgbClr val="FF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3" name="Shape 973"/>
            <p:cNvSpPr txBox="1"/>
            <p:nvPr/>
          </p:nvSpPr>
          <p:spPr>
            <a:xfrm>
              <a:off x="4689269" y="3392139"/>
              <a:ext cx="1295026" cy="528248"/>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None/>
              </a:pPr>
              <a:r>
                <a:rPr lang="en-US" sz="900">
                  <a:solidFill>
                    <a:schemeClr val="lt1"/>
                  </a:solidFill>
                  <a:latin typeface="Calibri"/>
                  <a:ea typeface="Calibri"/>
                  <a:cs typeface="Calibri"/>
                  <a:sym typeface="Calibri"/>
                </a:rPr>
                <a:t>Developer Nth</a:t>
              </a:r>
              <a:endParaRPr/>
            </a:p>
            <a:p>
              <a:pPr indent="0" lvl="0" marL="0" marR="0" rtl="0" algn="ctr">
                <a:lnSpc>
                  <a:spcPct val="90000"/>
                </a:lnSpc>
                <a:spcBef>
                  <a:spcPts val="315"/>
                </a:spcBef>
                <a:spcAft>
                  <a:spcPts val="0"/>
                </a:spcAft>
                <a:buNone/>
              </a:pPr>
              <a:r>
                <a:rPr lang="en-US" sz="900">
                  <a:solidFill>
                    <a:schemeClr val="lt1"/>
                  </a:solidFill>
                  <a:latin typeface="Calibri"/>
                  <a:ea typeface="Calibri"/>
                  <a:cs typeface="Calibri"/>
                  <a:sym typeface="Calibri"/>
                </a:rPr>
                <a:t>Environment</a:t>
              </a:r>
              <a:endParaRPr sz="900">
                <a:solidFill>
                  <a:schemeClr val="lt1"/>
                </a:solidFill>
                <a:latin typeface="Calibri"/>
                <a:ea typeface="Calibri"/>
                <a:cs typeface="Calibri"/>
                <a:sym typeface="Calibri"/>
              </a:endParaRPr>
            </a:p>
          </p:txBody>
        </p:sp>
        <p:sp>
          <p:nvSpPr>
            <p:cNvPr id="974" name="Shape 974"/>
            <p:cNvSpPr/>
            <p:nvPr/>
          </p:nvSpPr>
          <p:spPr>
            <a:xfrm>
              <a:off x="6243301" y="2965319"/>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Shape 975"/>
            <p:cNvSpPr txBox="1"/>
            <p:nvPr/>
          </p:nvSpPr>
          <p:spPr>
            <a:xfrm>
              <a:off x="6243301" y="2965319"/>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Code</a:t>
              </a:r>
              <a:endParaRPr sz="1600">
                <a:solidFill>
                  <a:schemeClr val="dk1"/>
                </a:solidFill>
                <a:latin typeface="Calibri"/>
                <a:ea typeface="Calibri"/>
                <a:cs typeface="Calibri"/>
                <a:sym typeface="Calibri"/>
              </a:endParaRPr>
            </a:p>
          </p:txBody>
        </p:sp>
        <p:sp>
          <p:nvSpPr>
            <p:cNvPr id="976" name="Shape 976"/>
            <p:cNvSpPr/>
            <p:nvPr/>
          </p:nvSpPr>
          <p:spPr>
            <a:xfrm>
              <a:off x="6243301" y="3458850"/>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7" name="Shape 977"/>
            <p:cNvSpPr txBox="1"/>
            <p:nvPr/>
          </p:nvSpPr>
          <p:spPr>
            <a:xfrm>
              <a:off x="6243301" y="3458850"/>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Files</a:t>
              </a:r>
              <a:endParaRPr sz="1600">
                <a:solidFill>
                  <a:schemeClr val="dk1"/>
                </a:solidFill>
                <a:latin typeface="Calibri"/>
                <a:ea typeface="Calibri"/>
                <a:cs typeface="Calibri"/>
                <a:sym typeface="Calibri"/>
              </a:endParaRPr>
            </a:p>
          </p:txBody>
        </p:sp>
        <p:sp>
          <p:nvSpPr>
            <p:cNvPr id="978" name="Shape 978"/>
            <p:cNvSpPr/>
            <p:nvPr/>
          </p:nvSpPr>
          <p:spPr>
            <a:xfrm>
              <a:off x="6243301" y="3952382"/>
              <a:ext cx="1295026" cy="394825"/>
            </a:xfrm>
            <a:prstGeom prst="rect">
              <a:avLst/>
            </a:prstGeom>
            <a:solidFill>
              <a:schemeClr val="l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9" name="Shape 979"/>
            <p:cNvSpPr txBox="1"/>
            <p:nvPr/>
          </p:nvSpPr>
          <p:spPr>
            <a:xfrm>
              <a:off x="6243301" y="3952382"/>
              <a:ext cx="1295026" cy="394825"/>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None/>
              </a:pPr>
              <a:r>
                <a:rPr lang="en-US" sz="1600">
                  <a:solidFill>
                    <a:schemeClr val="dk1"/>
                  </a:solidFill>
                  <a:latin typeface="Calibri"/>
                  <a:ea typeface="Calibri"/>
                  <a:cs typeface="Calibri"/>
                  <a:sym typeface="Calibri"/>
                </a:rPr>
                <a:t>Database</a:t>
              </a:r>
              <a:endParaRPr sz="1600">
                <a:solidFill>
                  <a:schemeClr val="dk1"/>
                </a:solidFill>
                <a:latin typeface="Calibri"/>
                <a:ea typeface="Calibri"/>
                <a:cs typeface="Calibri"/>
                <a:sym typeface="Calibri"/>
              </a:endParaRPr>
            </a:p>
          </p:txBody>
        </p:sp>
      </p:grpSp>
      <p:sp>
        <p:nvSpPr>
          <p:cNvPr id="980" name="Shape 980"/>
          <p:cNvSpPr txBox="1"/>
          <p:nvPr/>
        </p:nvSpPr>
        <p:spPr>
          <a:xfrm>
            <a:off x="8031798" y="1284441"/>
            <a:ext cx="3291840"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Code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Core and core patches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Contrib Modules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Custom Modules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Themes – php, html, css, js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Configuration – yaml, php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Shape 981"/>
          <p:cNvSpPr txBox="1"/>
          <p:nvPr/>
        </p:nvSpPr>
        <p:spPr>
          <a:xfrm>
            <a:off x="8031798" y="3215485"/>
            <a:ext cx="329184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Files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User uploaded</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Images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Videos</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Docs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Shape 982"/>
          <p:cNvSpPr txBox="1"/>
          <p:nvPr/>
        </p:nvSpPr>
        <p:spPr>
          <a:xfrm>
            <a:off x="8031798" y="4854965"/>
            <a:ext cx="359359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Database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Content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Configuration in database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Select &amp; Sanitized CMS user</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8998" l="0" r="0" t="-8999"/>
          </a:stretch>
        </a:blipFill>
      </p:bgPr>
    </p:bg>
    <p:spTree>
      <p:nvGrpSpPr>
        <p:cNvPr id="987" name="Shape 987"/>
        <p:cNvGrpSpPr/>
        <p:nvPr/>
      </p:nvGrpSpPr>
      <p:grpSpPr>
        <a:xfrm>
          <a:off x="0" y="0"/>
          <a:ext cx="0" cy="0"/>
          <a:chOff x="0" y="0"/>
          <a:chExt cx="0" cy="0"/>
        </a:xfrm>
      </p:grpSpPr>
      <p:sp>
        <p:nvSpPr>
          <p:cNvPr id="988" name="Shape 988"/>
          <p:cNvSpPr/>
          <p:nvPr/>
        </p:nvSpPr>
        <p:spPr>
          <a:xfrm>
            <a:off x="0" y="0"/>
            <a:ext cx="12192000" cy="6567947"/>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Shape 989"/>
          <p:cNvSpPr txBox="1"/>
          <p:nvPr>
            <p:ph type="ctrTitle"/>
          </p:nvPr>
        </p:nvSpPr>
        <p:spPr>
          <a:xfrm>
            <a:off x="1045029" y="1601334"/>
            <a:ext cx="9993085"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6000"/>
              <a:buFont typeface="Calibri"/>
              <a:buNone/>
            </a:pPr>
            <a:r>
              <a:rPr b="0" i="0" lang="en-US" sz="6000" u="none" cap="none" strike="noStrike">
                <a:solidFill>
                  <a:schemeClr val="lt1"/>
                </a:solidFill>
                <a:latin typeface="Calibri"/>
                <a:ea typeface="Calibri"/>
                <a:cs typeface="Calibri"/>
                <a:sym typeface="Calibri"/>
              </a:rPr>
              <a:t>About LAM-TECH Consulting</a:t>
            </a:r>
            <a:endParaRPr b="0" i="0" sz="6000" u="none" cap="none" strike="noStrike">
              <a:solidFill>
                <a:schemeClr val="lt1"/>
              </a:solidFill>
              <a:latin typeface="Calibri"/>
              <a:ea typeface="Calibri"/>
              <a:cs typeface="Calibri"/>
              <a:sym typeface="Calibri"/>
            </a:endParaRPr>
          </a:p>
        </p:txBody>
      </p:sp>
      <p:sp>
        <p:nvSpPr>
          <p:cNvPr id="990" name="Shape 990"/>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Shape 991"/>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992" name="Shape 99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Shape 99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Shape 994"/>
          <p:cNvSpPr/>
          <p:nvPr/>
        </p:nvSpPr>
        <p:spPr>
          <a:xfrm>
            <a:off x="0" y="-4321"/>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Shape 995"/>
          <p:cNvSpPr/>
          <p:nvPr/>
        </p:nvSpPr>
        <p:spPr>
          <a:xfrm flipH="1" rot="10800000">
            <a:off x="8931103" y="-4322"/>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6" name="Shape 996"/>
          <p:cNvPicPr preferRelativeResize="0"/>
          <p:nvPr/>
        </p:nvPicPr>
        <p:blipFill rotWithShape="1">
          <a:blip r:embed="rId4">
            <a:alphaModFix/>
          </a:blip>
          <a:srcRect b="0" l="0" r="0" t="0"/>
          <a:stretch/>
        </p:blipFill>
        <p:spPr>
          <a:xfrm>
            <a:off x="11218474" y="72368"/>
            <a:ext cx="867985" cy="867985"/>
          </a:xfrm>
          <a:prstGeom prst="rect">
            <a:avLst/>
          </a:prstGeom>
          <a:noFill/>
          <a:ln>
            <a:noFill/>
          </a:ln>
        </p:spPr>
      </p:pic>
      <p:sp>
        <p:nvSpPr>
          <p:cNvPr id="997" name="Shape 997"/>
          <p:cNvSpPr txBox="1"/>
          <p:nvPr/>
        </p:nvSpPr>
        <p:spPr>
          <a:xfrm>
            <a:off x="88490" y="147484"/>
            <a:ext cx="9782573" cy="753546"/>
          </a:xfrm>
          <a:prstGeom prst="rect">
            <a:avLst/>
          </a:prstGeom>
          <a:noFill/>
          <a:ln>
            <a:noFill/>
          </a:ln>
        </p:spPr>
        <p:txBody>
          <a:bodyPr anchorCtr="0" anchor="b" bIns="45700" lIns="91425" spcFirstLastPara="1" rIns="91425" wrap="square" tIns="45700">
            <a:noAutofit/>
          </a:bodyPr>
          <a:lstStyle/>
          <a:p>
            <a:pPr indent="0" lvl="0" marL="0" marR="0" rtl="0" algn="r">
              <a:lnSpc>
                <a:spcPct val="70000"/>
              </a:lnSpc>
              <a:spcBef>
                <a:spcPts val="0"/>
              </a:spcBef>
              <a:spcAft>
                <a:spcPts val="0"/>
              </a:spcAft>
              <a:buClr>
                <a:schemeClr val="lt1"/>
              </a:buClr>
              <a:buSzPts val="5550"/>
              <a:buFont typeface="Calibri"/>
              <a:buNone/>
            </a:pPr>
            <a:r>
              <a:rPr lang="en-US" sz="5550">
                <a:solidFill>
                  <a:schemeClr val="lt1"/>
                </a:solidFill>
                <a:latin typeface="Calibri"/>
                <a:ea typeface="Calibri"/>
                <a:cs typeface="Calibri"/>
                <a:sym typeface="Calibri"/>
              </a:rPr>
              <a:t>LAM-TECH Consulting Enterprises</a:t>
            </a:r>
            <a:endParaRPr sz="555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Shape 1003"/>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Shape 1004"/>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Shape 1005"/>
          <p:cNvSpPr/>
          <p:nvPr/>
        </p:nvSpPr>
        <p:spPr>
          <a:xfrm>
            <a:off x="0" y="2374"/>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Shape 1006"/>
          <p:cNvSpPr/>
          <p:nvPr/>
        </p:nvSpPr>
        <p:spPr>
          <a:xfrm flipH="1" rot="10800000">
            <a:off x="8931103"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Shape 1007"/>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Shape 1008"/>
          <p:cNvSpPr txBox="1"/>
          <p:nvPr>
            <p:ph type="title"/>
          </p:nvPr>
        </p:nvSpPr>
        <p:spPr>
          <a:xfrm>
            <a:off x="295423" y="73025"/>
            <a:ext cx="9378664" cy="86677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Who We Are</a:t>
            </a:r>
            <a:endParaRPr b="0" i="0" sz="4400" u="none" cap="none" strike="noStrike">
              <a:solidFill>
                <a:schemeClr val="lt1"/>
              </a:solidFill>
              <a:latin typeface="Calibri"/>
              <a:ea typeface="Calibri"/>
              <a:cs typeface="Calibri"/>
              <a:sym typeface="Calibri"/>
            </a:endParaRPr>
          </a:p>
        </p:txBody>
      </p:sp>
      <p:sp>
        <p:nvSpPr>
          <p:cNvPr id="1009" name="Shape 1009"/>
          <p:cNvSpPr txBox="1"/>
          <p:nvPr>
            <p:ph idx="1" type="body"/>
          </p:nvPr>
        </p:nvSpPr>
        <p:spPr>
          <a:xfrm>
            <a:off x="397565" y="1397443"/>
            <a:ext cx="10926073" cy="48045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We are a social business enterprise helping businesses, NGOs and governments improve existing intranet sites, digital platforms, web and mobile applications and public facing websites. </a:t>
            </a:r>
            <a:endParaRPr b="0" i="0" sz="1750" u="none" cap="none" strike="noStrike">
              <a:solidFill>
                <a:schemeClr val="dk1"/>
              </a:solidFill>
              <a:latin typeface="Avenir"/>
              <a:ea typeface="Avenir"/>
              <a:cs typeface="Avenir"/>
              <a:sym typeface="Aveni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We are a group of </a:t>
            </a:r>
            <a:r>
              <a:rPr b="1" i="1" lang="en-US" sz="1437" u="none" cap="none" strike="noStrike">
                <a:solidFill>
                  <a:schemeClr val="accent6"/>
                </a:solidFill>
                <a:latin typeface="Avenir"/>
                <a:ea typeface="Avenir"/>
                <a:cs typeface="Avenir"/>
                <a:sym typeface="Avenir"/>
              </a:rPr>
              <a:t>Creative Thinkers, ICT Strategists, Technical Architects, Software Developers, Web Designers, User Experience Professionals, Open Data Experts, Open Source Lovers, Gen Xers, and Millennials</a:t>
            </a:r>
            <a:r>
              <a:rPr b="0" i="0" lang="en-US" sz="1750" u="none" cap="none" strike="noStrike">
                <a:solidFill>
                  <a:schemeClr val="dk1"/>
                </a:solidFill>
                <a:latin typeface="Avenir"/>
                <a:ea typeface="Avenir"/>
                <a:cs typeface="Avenir"/>
                <a:sym typeface="Avenir"/>
              </a:rPr>
              <a:t> called LAM-TECH Consulting Enterprises</a:t>
            </a: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We are a family owned business enterprise legally registered in Freetown, Sierra Leone as LAM-TECH Consulting and in New York as SaloneTech, LLC.</a:t>
            </a: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15+ professionals worldwide and growing through internships and in-house training</a:t>
            </a: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Strategically located in Sierra Leone, Mexico, India, United States, and Canada</a:t>
            </a: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Our dates back to May 2001, when we open a small computer training centre in Calaba Town called Memaa Information Technology Services.</a:t>
            </a:r>
            <a:endParaRPr/>
          </a:p>
          <a:p>
            <a:pPr indent="0" lvl="0" marL="0" marR="0" rtl="0" algn="l">
              <a:lnSpc>
                <a:spcPct val="100000"/>
              </a:lnSpc>
              <a:spcBef>
                <a:spcPts val="1800"/>
              </a:spcBef>
              <a:spcAft>
                <a:spcPts val="0"/>
              </a:spcAft>
              <a:buClr>
                <a:schemeClr val="dk1"/>
              </a:buClr>
              <a:buSzPts val="1750"/>
              <a:buFont typeface="Arial"/>
              <a:buNone/>
            </a:pPr>
            <a:r>
              <a:rPr b="0" i="0" lang="en-US" sz="1750" u="none" cap="none" strike="noStrike">
                <a:solidFill>
                  <a:schemeClr val="dk1"/>
                </a:solidFill>
                <a:latin typeface="Avenir"/>
                <a:ea typeface="Avenir"/>
                <a:cs typeface="Avenir"/>
                <a:sym typeface="Avenir"/>
              </a:rPr>
              <a:t>We have a small full-time team of five Developers and more than twenty part time ICT Consultants dispersed across the globe.</a:t>
            </a:r>
            <a:endParaRPr/>
          </a:p>
        </p:txBody>
      </p:sp>
      <p:sp>
        <p:nvSpPr>
          <p:cNvPr id="1010" name="Shape 1010"/>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1011" name="Shape 1011"/>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Shape 1017"/>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018" name="Shape 1018"/>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9" name="Shape 1019"/>
          <p:cNvSpPr/>
          <p:nvPr/>
        </p:nvSpPr>
        <p:spPr>
          <a:xfrm>
            <a:off x="0" y="2374"/>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0" name="Shape 1020"/>
          <p:cNvSpPr/>
          <p:nvPr/>
        </p:nvSpPr>
        <p:spPr>
          <a:xfrm flipH="1" rot="10800000">
            <a:off x="8931103"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Shape 1021"/>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Shape 1022"/>
          <p:cNvSpPr txBox="1"/>
          <p:nvPr>
            <p:ph type="title"/>
          </p:nvPr>
        </p:nvSpPr>
        <p:spPr>
          <a:xfrm>
            <a:off x="295423" y="73025"/>
            <a:ext cx="9378664" cy="86677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What We Do</a:t>
            </a:r>
            <a:endParaRPr b="0" i="0" sz="4400" u="none" cap="none" strike="noStrike">
              <a:solidFill>
                <a:schemeClr val="lt1"/>
              </a:solidFill>
              <a:latin typeface="Calibri"/>
              <a:ea typeface="Calibri"/>
              <a:cs typeface="Calibri"/>
              <a:sym typeface="Calibri"/>
            </a:endParaRPr>
          </a:p>
        </p:txBody>
      </p:sp>
      <p:sp>
        <p:nvSpPr>
          <p:cNvPr id="1023" name="Shape 1023"/>
          <p:cNvSpPr txBox="1"/>
          <p:nvPr>
            <p:ph idx="1" type="body"/>
          </p:nvPr>
        </p:nvSpPr>
        <p:spPr>
          <a:xfrm>
            <a:off x="397565" y="1397443"/>
            <a:ext cx="10926073" cy="48045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help governments, NGOs, businesses and brands improve their existing intranets, platforms, social media, and websites.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create innovative digital solutions, engaging tools, and customer experiences by providing a full range of ICT products, services and solutions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help our customers define requirements, design ICT solutions, build windows-based software, web-based software, mobile applications, integrate ICT systems, test software/systems, deploy software and maintain ICT systems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have </a:t>
            </a:r>
            <a:r>
              <a:rPr b="1" i="1" lang="en-US" sz="1595" u="none" cap="none" strike="noStrike">
                <a:solidFill>
                  <a:schemeClr val="accent6"/>
                </a:solidFill>
                <a:latin typeface="Avenir"/>
                <a:ea typeface="Avenir"/>
                <a:cs typeface="Avenir"/>
                <a:sym typeface="Avenir"/>
              </a:rPr>
              <a:t>PHP, ASP.NET, VBScripts, MYSQL, MS-SQL, HTML/HTML5, CSS/CSS3</a:t>
            </a:r>
            <a:r>
              <a:rPr b="0" i="0" lang="en-US" sz="1540" u="none" cap="none" strike="noStrike">
                <a:solidFill>
                  <a:schemeClr val="dk1"/>
                </a:solidFill>
                <a:latin typeface="Avenir"/>
                <a:ea typeface="Avenir"/>
                <a:cs typeface="Avenir"/>
                <a:sym typeface="Avenir"/>
              </a:rPr>
              <a:t>, and </a:t>
            </a:r>
            <a:r>
              <a:rPr b="1" i="1" lang="en-US" sz="1595" u="none" cap="none" strike="noStrike">
                <a:solidFill>
                  <a:schemeClr val="accent6"/>
                </a:solidFill>
                <a:latin typeface="Avenir"/>
                <a:ea typeface="Avenir"/>
                <a:cs typeface="Avenir"/>
                <a:sym typeface="Avenir"/>
              </a:rPr>
              <a:t>JavaScript</a:t>
            </a:r>
            <a:r>
              <a:rPr b="0" i="0" lang="en-US" sz="1540" u="none" cap="none" strike="noStrike">
                <a:solidFill>
                  <a:schemeClr val="dk1"/>
                </a:solidFill>
                <a:latin typeface="Avenir"/>
                <a:ea typeface="Avenir"/>
                <a:cs typeface="Avenir"/>
                <a:sym typeface="Avenir"/>
              </a:rPr>
              <a:t> developers.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have expertise in developing, customizing and delivering Enterprise class web content management websites, intranet portals, customer relationship systems, human resource, asset, logistics and finance systems.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We are expert developers and contributors to </a:t>
            </a:r>
            <a:r>
              <a:rPr b="1" i="1" lang="en-US" sz="1540" u="none" cap="none" strike="noStrike">
                <a:solidFill>
                  <a:schemeClr val="accent6"/>
                </a:solidFill>
                <a:latin typeface="Avenir"/>
                <a:ea typeface="Avenir"/>
                <a:cs typeface="Avenir"/>
                <a:sym typeface="Avenir"/>
              </a:rPr>
              <a:t>Drupal</a:t>
            </a:r>
            <a:r>
              <a:rPr b="0" i="0" lang="en-US" sz="1540" u="none" cap="none" strike="noStrike">
                <a:solidFill>
                  <a:schemeClr val="dk1"/>
                </a:solidFill>
                <a:latin typeface="Avenir"/>
                <a:ea typeface="Avenir"/>
                <a:cs typeface="Avenir"/>
                <a:sym typeface="Avenir"/>
              </a:rPr>
              <a:t>, </a:t>
            </a:r>
            <a:r>
              <a:rPr b="1" i="1" lang="en-US" sz="1595" u="none" cap="none" strike="noStrike">
                <a:solidFill>
                  <a:schemeClr val="accent6"/>
                </a:solidFill>
                <a:latin typeface="Avenir"/>
                <a:ea typeface="Avenir"/>
                <a:cs typeface="Avenir"/>
                <a:sym typeface="Avenir"/>
              </a:rPr>
              <a:t>WordPress, DotnetNuke, Ushahidi Crowd mapping software, Alfresco, OpenCBS </a:t>
            </a:r>
            <a:r>
              <a:rPr b="0" i="0" lang="en-US" sz="1540" u="none" cap="none" strike="noStrike">
                <a:solidFill>
                  <a:schemeClr val="dk1"/>
                </a:solidFill>
                <a:latin typeface="Avenir"/>
                <a:ea typeface="Avenir"/>
                <a:cs typeface="Avenir"/>
                <a:sym typeface="Avenir"/>
              </a:rPr>
              <a:t>Microfinance software open source technologies.</a:t>
            </a:r>
            <a:endParaRPr/>
          </a:p>
          <a:p>
            <a:pPr indent="0" lvl="0" marL="0" marR="0" rtl="0" algn="l">
              <a:lnSpc>
                <a:spcPct val="100000"/>
              </a:lnSpc>
              <a:spcBef>
                <a:spcPts val="1200"/>
              </a:spcBef>
              <a:spcAft>
                <a:spcPts val="0"/>
              </a:spcAft>
              <a:buClr>
                <a:schemeClr val="dk1"/>
              </a:buClr>
              <a:buSzPts val="1540"/>
              <a:buFont typeface="Arial"/>
              <a:buNone/>
            </a:pPr>
            <a:r>
              <a:rPr b="0" i="0" lang="en-US" sz="1540" u="none" cap="none" strike="noStrike">
                <a:solidFill>
                  <a:schemeClr val="dk1"/>
                </a:solidFill>
                <a:latin typeface="Avenir"/>
                <a:ea typeface="Avenir"/>
                <a:cs typeface="Avenir"/>
                <a:sym typeface="Avenir"/>
              </a:rPr>
              <a:t>In the commercial space, we have experience working with </a:t>
            </a:r>
            <a:r>
              <a:rPr b="1" i="1" lang="en-US" sz="1485" u="none" cap="none" strike="noStrike">
                <a:solidFill>
                  <a:schemeClr val="accent6"/>
                </a:solidFill>
                <a:latin typeface="Avenir"/>
                <a:ea typeface="Avenir"/>
                <a:cs typeface="Avenir"/>
                <a:sym typeface="Avenir"/>
              </a:rPr>
              <a:t>Adobe Experience Management, and Sitecore </a:t>
            </a:r>
            <a:r>
              <a:rPr b="0" i="0" lang="en-US" sz="1540" u="none" cap="none" strike="noStrike">
                <a:solidFill>
                  <a:schemeClr val="dk1"/>
                </a:solidFill>
                <a:latin typeface="Avenir"/>
                <a:ea typeface="Avenir"/>
                <a:cs typeface="Avenir"/>
                <a:sym typeface="Avenir"/>
              </a:rPr>
              <a:t>web content management software,</a:t>
            </a:r>
            <a:endParaRPr/>
          </a:p>
        </p:txBody>
      </p:sp>
      <p:sp>
        <p:nvSpPr>
          <p:cNvPr id="1024" name="Shape 1024"/>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1025" name="Shape 1025"/>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8998" l="0" r="0" t="-8999"/>
          </a:stretch>
        </a:blipFill>
      </p:bgPr>
    </p:bg>
    <p:spTree>
      <p:nvGrpSpPr>
        <p:cNvPr id="1030" name="Shape 1030"/>
        <p:cNvGrpSpPr/>
        <p:nvPr/>
      </p:nvGrpSpPr>
      <p:grpSpPr>
        <a:xfrm>
          <a:off x="0" y="0"/>
          <a:ext cx="0" cy="0"/>
          <a:chOff x="0" y="0"/>
          <a:chExt cx="0" cy="0"/>
        </a:xfrm>
      </p:grpSpPr>
      <p:sp>
        <p:nvSpPr>
          <p:cNvPr id="1031" name="Shape 1031"/>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032" name="Shape 1032"/>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Shape 1033"/>
          <p:cNvSpPr/>
          <p:nvPr/>
        </p:nvSpPr>
        <p:spPr>
          <a:xfrm>
            <a:off x="0" y="2374"/>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4" name="Shape 1034"/>
          <p:cNvSpPr/>
          <p:nvPr/>
        </p:nvSpPr>
        <p:spPr>
          <a:xfrm flipH="1" rot="10800000">
            <a:off x="8931103"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5" name="Shape 1035"/>
          <p:cNvSpPr txBox="1"/>
          <p:nvPr/>
        </p:nvSpPr>
        <p:spPr>
          <a:xfrm>
            <a:off x="295423" y="73025"/>
            <a:ext cx="9378664" cy="86677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lang="en-US" sz="4400">
                <a:solidFill>
                  <a:schemeClr val="lt1"/>
                </a:solidFill>
                <a:latin typeface="Calibri"/>
                <a:ea typeface="Calibri"/>
                <a:cs typeface="Calibri"/>
                <a:sym typeface="Calibri"/>
              </a:rPr>
              <a:t>Core Team</a:t>
            </a:r>
            <a:endParaRPr sz="4400">
              <a:solidFill>
                <a:schemeClr val="lt1"/>
              </a:solidFill>
              <a:latin typeface="Calibri"/>
              <a:ea typeface="Calibri"/>
              <a:cs typeface="Calibri"/>
              <a:sym typeface="Calibri"/>
            </a:endParaRPr>
          </a:p>
        </p:txBody>
      </p:sp>
      <p:pic>
        <p:nvPicPr>
          <p:cNvPr id="1036" name="Shape 1036"/>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sp>
        <p:nvSpPr>
          <p:cNvPr id="1037" name="Shape 1037"/>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Shape 1038"/>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1039" name="Shape 1039"/>
          <p:cNvSpPr/>
          <p:nvPr/>
        </p:nvSpPr>
        <p:spPr>
          <a:xfrm>
            <a:off x="9063600" y="2666234"/>
            <a:ext cx="1959037" cy="2449150"/>
          </a:xfrm>
          <a:prstGeom prst="rect">
            <a:avLst/>
          </a:prstGeom>
          <a:solidFill>
            <a:srgbClr val="2350A0"/>
          </a:solid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sp>
        <p:nvSpPr>
          <p:cNvPr id="1040" name="Shape 1040"/>
          <p:cNvSpPr/>
          <p:nvPr/>
        </p:nvSpPr>
        <p:spPr>
          <a:xfrm>
            <a:off x="6973210" y="2675164"/>
            <a:ext cx="1959038" cy="2449150"/>
          </a:xfrm>
          <a:prstGeom prst="rect">
            <a:avLst/>
          </a:prstGeom>
          <a:solidFill>
            <a:srgbClr val="2350A0"/>
          </a:solid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sp>
        <p:nvSpPr>
          <p:cNvPr id="1041" name="Shape 1041"/>
          <p:cNvSpPr/>
          <p:nvPr/>
        </p:nvSpPr>
        <p:spPr>
          <a:xfrm>
            <a:off x="705212" y="2666235"/>
            <a:ext cx="1975238" cy="2449149"/>
          </a:xfrm>
          <a:prstGeom prst="rect">
            <a:avLst/>
          </a:prstGeom>
          <a:solidFill>
            <a:srgbClr val="2350A0"/>
          </a:solid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sp>
        <p:nvSpPr>
          <p:cNvPr id="1042" name="Shape 1042"/>
          <p:cNvSpPr/>
          <p:nvPr/>
        </p:nvSpPr>
        <p:spPr>
          <a:xfrm>
            <a:off x="876968" y="4546398"/>
            <a:ext cx="1519199" cy="504818"/>
          </a:xfrm>
          <a:prstGeom prst="rect">
            <a:avLst/>
          </a:prstGeom>
          <a:noFill/>
          <a:ln>
            <a:noFill/>
          </a:ln>
        </p:spPr>
        <p:txBody>
          <a:bodyPr anchorCtr="0" anchor="ctr" bIns="35700" lIns="35700" spcFirstLastPara="1" rIns="35700" wrap="square" tIns="35700">
            <a:noAutofit/>
          </a:bodyPr>
          <a:lstStyle/>
          <a:p>
            <a:pPr indent="0" lvl="0" marL="0" marR="0" rtl="0" algn="ctr">
              <a:spcBef>
                <a:spcPts val="0"/>
              </a:spcBef>
              <a:spcAft>
                <a:spcPts val="0"/>
              </a:spcAft>
              <a:buNone/>
            </a:pPr>
            <a:r>
              <a:rPr lang="en-US" sz="1406">
                <a:solidFill>
                  <a:srgbClr val="FFFFFF"/>
                </a:solidFill>
                <a:latin typeface="Calibri"/>
                <a:ea typeface="Calibri"/>
                <a:cs typeface="Calibri"/>
                <a:sym typeface="Calibri"/>
              </a:rPr>
              <a:t>Tamba S. Lamin</a:t>
            </a:r>
            <a:endParaRPr/>
          </a:p>
          <a:p>
            <a:pPr indent="0" lvl="0" marL="0" marR="0" rtl="0" algn="ctr">
              <a:spcBef>
                <a:spcPts val="0"/>
              </a:spcBef>
              <a:spcAft>
                <a:spcPts val="0"/>
              </a:spcAft>
              <a:buNone/>
            </a:pPr>
            <a:r>
              <a:rPr lang="en-US" sz="1406">
                <a:solidFill>
                  <a:srgbClr val="FFFFFF"/>
                </a:solidFill>
                <a:latin typeface="Calibri"/>
                <a:ea typeface="Calibri"/>
                <a:cs typeface="Calibri"/>
                <a:sym typeface="Calibri"/>
              </a:rPr>
              <a:t>CTO/Chief Architect</a:t>
            </a:r>
            <a:endParaRPr sz="1406">
              <a:solidFill>
                <a:schemeClr val="dk1"/>
              </a:solidFill>
              <a:latin typeface="Calibri"/>
              <a:ea typeface="Calibri"/>
              <a:cs typeface="Calibri"/>
              <a:sym typeface="Calibri"/>
            </a:endParaRPr>
          </a:p>
        </p:txBody>
      </p:sp>
      <p:sp>
        <p:nvSpPr>
          <p:cNvPr id="1043" name="Shape 1043"/>
          <p:cNvSpPr/>
          <p:nvPr/>
        </p:nvSpPr>
        <p:spPr>
          <a:xfrm>
            <a:off x="9275175" y="4555327"/>
            <a:ext cx="1477264" cy="504818"/>
          </a:xfrm>
          <a:prstGeom prst="rect">
            <a:avLst/>
          </a:prstGeom>
          <a:noFill/>
          <a:ln>
            <a:noFill/>
          </a:ln>
        </p:spPr>
        <p:txBody>
          <a:bodyPr anchorCtr="0" anchor="ctr" bIns="35700" lIns="35700" spcFirstLastPara="1" rIns="35700" wrap="square" tIns="35700">
            <a:noAutofit/>
          </a:bodyPr>
          <a:lstStyle/>
          <a:p>
            <a:pPr indent="0" lvl="0" marL="0" marR="0" rtl="0" algn="ctr">
              <a:spcBef>
                <a:spcPts val="0"/>
              </a:spcBef>
              <a:spcAft>
                <a:spcPts val="0"/>
              </a:spcAft>
              <a:buNone/>
            </a:pPr>
            <a:r>
              <a:rPr lang="en-US" sz="1406">
                <a:solidFill>
                  <a:srgbClr val="FFFFFF"/>
                </a:solidFill>
                <a:latin typeface="Calibri"/>
                <a:ea typeface="Calibri"/>
                <a:cs typeface="Calibri"/>
                <a:sym typeface="Calibri"/>
              </a:rPr>
              <a:t>Mohamed A. Jalloh</a:t>
            </a:r>
            <a:endParaRPr sz="1406">
              <a:solidFill>
                <a:schemeClr val="dk1"/>
              </a:solidFill>
              <a:latin typeface="Calibri"/>
              <a:ea typeface="Calibri"/>
              <a:cs typeface="Calibri"/>
              <a:sym typeface="Calibri"/>
            </a:endParaRPr>
          </a:p>
          <a:p>
            <a:pPr indent="0" lvl="0" marL="0" marR="0" rtl="0" algn="ctr">
              <a:spcBef>
                <a:spcPts val="0"/>
              </a:spcBef>
              <a:spcAft>
                <a:spcPts val="0"/>
              </a:spcAft>
              <a:buNone/>
            </a:pPr>
            <a:r>
              <a:rPr lang="en-US" sz="1406">
                <a:solidFill>
                  <a:srgbClr val="FFFFFF"/>
                </a:solidFill>
                <a:latin typeface="Calibri"/>
                <a:ea typeface="Calibri"/>
                <a:cs typeface="Calibri"/>
                <a:sym typeface="Calibri"/>
              </a:rPr>
              <a:t>Senior Developer</a:t>
            </a:r>
            <a:endParaRPr/>
          </a:p>
        </p:txBody>
      </p:sp>
      <p:sp>
        <p:nvSpPr>
          <p:cNvPr id="1044" name="Shape 1044"/>
          <p:cNvSpPr/>
          <p:nvPr/>
        </p:nvSpPr>
        <p:spPr>
          <a:xfrm>
            <a:off x="7283895" y="4555327"/>
            <a:ext cx="1211871" cy="504818"/>
          </a:xfrm>
          <a:prstGeom prst="rect">
            <a:avLst/>
          </a:prstGeom>
          <a:noFill/>
          <a:ln>
            <a:noFill/>
          </a:ln>
        </p:spPr>
        <p:txBody>
          <a:bodyPr anchorCtr="0" anchor="ctr" bIns="35700" lIns="35700" spcFirstLastPara="1" rIns="35700" wrap="square" tIns="35700">
            <a:noAutofit/>
          </a:bodyPr>
          <a:lstStyle/>
          <a:p>
            <a:pPr indent="0" lvl="0" marL="0" marR="0" rtl="0" algn="ctr">
              <a:spcBef>
                <a:spcPts val="0"/>
              </a:spcBef>
              <a:spcAft>
                <a:spcPts val="0"/>
              </a:spcAft>
              <a:buNone/>
            </a:pPr>
            <a:r>
              <a:rPr lang="en-US" sz="1406">
                <a:solidFill>
                  <a:srgbClr val="FFFFFF"/>
                </a:solidFill>
                <a:latin typeface="Calibri"/>
                <a:ea typeface="Calibri"/>
                <a:cs typeface="Calibri"/>
                <a:sym typeface="Calibri"/>
              </a:rPr>
              <a:t>Patrick N.  Sam</a:t>
            </a:r>
            <a:endParaRPr/>
          </a:p>
          <a:p>
            <a:pPr indent="0" lvl="0" marL="0" marR="0" rtl="0" algn="ctr">
              <a:spcBef>
                <a:spcPts val="0"/>
              </a:spcBef>
              <a:spcAft>
                <a:spcPts val="0"/>
              </a:spcAft>
              <a:buNone/>
            </a:pPr>
            <a:r>
              <a:rPr lang="en-US" sz="1406">
                <a:solidFill>
                  <a:srgbClr val="FFFFFF"/>
                </a:solidFill>
                <a:latin typeface="Calibri"/>
                <a:ea typeface="Calibri"/>
                <a:cs typeface="Calibri"/>
                <a:sym typeface="Calibri"/>
              </a:rPr>
              <a:t>Administrator</a:t>
            </a:r>
            <a:endParaRPr sz="1406">
              <a:solidFill>
                <a:schemeClr val="dk1"/>
              </a:solidFill>
              <a:latin typeface="Calibri"/>
              <a:ea typeface="Calibri"/>
              <a:cs typeface="Calibri"/>
              <a:sym typeface="Calibri"/>
            </a:endParaRPr>
          </a:p>
        </p:txBody>
      </p:sp>
      <p:pic>
        <p:nvPicPr>
          <p:cNvPr id="1045" name="Shape 1045"/>
          <p:cNvPicPr preferRelativeResize="0"/>
          <p:nvPr/>
        </p:nvPicPr>
        <p:blipFill rotWithShape="1">
          <a:blip r:embed="rId5">
            <a:alphaModFix/>
          </a:blip>
          <a:srcRect b="14372" l="10484" r="17559" t="5922"/>
          <a:stretch/>
        </p:blipFill>
        <p:spPr>
          <a:xfrm>
            <a:off x="6973211" y="2067894"/>
            <a:ext cx="1959037" cy="2449149"/>
          </a:xfrm>
          <a:prstGeom prst="rect">
            <a:avLst/>
          </a:prstGeom>
          <a:noFill/>
          <a:ln cap="flat" cmpd="sng" w="12700">
            <a:solidFill>
              <a:srgbClr val="9A9A9A"/>
            </a:solidFill>
            <a:prstDash val="solid"/>
            <a:miter lim="400000"/>
            <a:headEnd len="sm" w="sm" type="none"/>
            <a:tailEnd len="sm" w="sm" type="none"/>
          </a:ln>
        </p:spPr>
      </p:pic>
      <p:sp>
        <p:nvSpPr>
          <p:cNvPr id="1046" name="Shape 1046"/>
          <p:cNvSpPr/>
          <p:nvPr/>
        </p:nvSpPr>
        <p:spPr>
          <a:xfrm>
            <a:off x="705212" y="2050087"/>
            <a:ext cx="1959037" cy="2449149"/>
          </a:xfrm>
          <a:prstGeom prst="rect">
            <a:avLst/>
          </a:prstGeom>
          <a:solidFill>
            <a:srgbClr val="FFFFFF"/>
          </a:solidFill>
          <a:ln cap="flat" cmpd="sng" w="12700">
            <a:solidFill>
              <a:srgbClr val="9A9A9A"/>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pic>
        <p:nvPicPr>
          <p:cNvPr id="1047" name="Shape 1047"/>
          <p:cNvPicPr preferRelativeResize="0"/>
          <p:nvPr/>
        </p:nvPicPr>
        <p:blipFill rotWithShape="1">
          <a:blip r:embed="rId6">
            <a:alphaModFix/>
          </a:blip>
          <a:srcRect b="0" l="1167" r="4180" t="0"/>
          <a:stretch/>
        </p:blipFill>
        <p:spPr>
          <a:xfrm>
            <a:off x="710051" y="2066538"/>
            <a:ext cx="1969339" cy="2445898"/>
          </a:xfrm>
          <a:prstGeom prst="rect">
            <a:avLst/>
          </a:prstGeom>
          <a:noFill/>
          <a:ln>
            <a:noFill/>
          </a:ln>
        </p:spPr>
      </p:pic>
      <p:sp>
        <p:nvSpPr>
          <p:cNvPr id="1048" name="Shape 1048"/>
          <p:cNvSpPr/>
          <p:nvPr/>
        </p:nvSpPr>
        <p:spPr>
          <a:xfrm>
            <a:off x="2807364" y="2672653"/>
            <a:ext cx="1985881" cy="2449150"/>
          </a:xfrm>
          <a:prstGeom prst="rect">
            <a:avLst/>
          </a:prstGeom>
          <a:solidFill>
            <a:srgbClr val="2350A0"/>
          </a:solid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pic>
        <p:nvPicPr>
          <p:cNvPr id="1049" name="Shape 1049"/>
          <p:cNvPicPr preferRelativeResize="0"/>
          <p:nvPr/>
        </p:nvPicPr>
        <p:blipFill rotWithShape="1">
          <a:blip r:embed="rId7">
            <a:alphaModFix/>
          </a:blip>
          <a:srcRect b="7077" l="9857" r="9857" t="0"/>
          <a:stretch/>
        </p:blipFill>
        <p:spPr>
          <a:xfrm>
            <a:off x="2805528" y="2051917"/>
            <a:ext cx="1987718" cy="2479385"/>
          </a:xfrm>
          <a:prstGeom prst="rect">
            <a:avLst/>
          </a:prstGeom>
          <a:noFill/>
          <a:ln>
            <a:noFill/>
          </a:ln>
        </p:spPr>
      </p:pic>
      <p:sp>
        <p:nvSpPr>
          <p:cNvPr id="1050" name="Shape 1050"/>
          <p:cNvSpPr/>
          <p:nvPr/>
        </p:nvSpPr>
        <p:spPr>
          <a:xfrm>
            <a:off x="3082055" y="4566391"/>
            <a:ext cx="1698928" cy="504818"/>
          </a:xfrm>
          <a:prstGeom prst="rect">
            <a:avLst/>
          </a:prstGeom>
          <a:noFill/>
          <a:ln>
            <a:noFill/>
          </a:ln>
        </p:spPr>
        <p:txBody>
          <a:bodyPr anchorCtr="0" anchor="ctr" bIns="35700" lIns="35700" spcFirstLastPara="1" rIns="35700" wrap="square" tIns="35700">
            <a:noAutofit/>
          </a:bodyPr>
          <a:lstStyle/>
          <a:p>
            <a:pPr indent="0" lvl="0" marL="0" marR="0" rtl="0" algn="ctr">
              <a:spcBef>
                <a:spcPts val="0"/>
              </a:spcBef>
              <a:spcAft>
                <a:spcPts val="0"/>
              </a:spcAft>
              <a:buNone/>
            </a:pPr>
            <a:r>
              <a:rPr lang="en-US" sz="1406">
                <a:solidFill>
                  <a:srgbClr val="FFFFFF"/>
                </a:solidFill>
                <a:latin typeface="Calibri"/>
                <a:ea typeface="Calibri"/>
                <a:cs typeface="Calibri"/>
                <a:sym typeface="Calibri"/>
              </a:rPr>
              <a:t>Fallah I. Lamin</a:t>
            </a:r>
            <a:endParaRPr/>
          </a:p>
          <a:p>
            <a:pPr indent="0" lvl="0" marL="0" marR="0" rtl="0" algn="ctr">
              <a:spcBef>
                <a:spcPts val="0"/>
              </a:spcBef>
              <a:spcAft>
                <a:spcPts val="0"/>
              </a:spcAft>
              <a:buNone/>
            </a:pPr>
            <a:r>
              <a:rPr lang="en-US" sz="1406">
                <a:solidFill>
                  <a:srgbClr val="FFFFFF"/>
                </a:solidFill>
                <a:latin typeface="Calibri"/>
                <a:ea typeface="Calibri"/>
                <a:cs typeface="Calibri"/>
                <a:sym typeface="Calibri"/>
              </a:rPr>
              <a:t>CTO/Senior Developer</a:t>
            </a:r>
            <a:endParaRPr sz="1406">
              <a:solidFill>
                <a:schemeClr val="dk1"/>
              </a:solidFill>
              <a:latin typeface="Calibri"/>
              <a:ea typeface="Calibri"/>
              <a:cs typeface="Calibri"/>
              <a:sym typeface="Calibri"/>
            </a:endParaRPr>
          </a:p>
        </p:txBody>
      </p:sp>
      <p:sp>
        <p:nvSpPr>
          <p:cNvPr id="1051" name="Shape 1051"/>
          <p:cNvSpPr/>
          <p:nvPr/>
        </p:nvSpPr>
        <p:spPr>
          <a:xfrm>
            <a:off x="4889715" y="2672653"/>
            <a:ext cx="1974972" cy="2449149"/>
          </a:xfrm>
          <a:prstGeom prst="rect">
            <a:avLst/>
          </a:prstGeom>
          <a:solidFill>
            <a:srgbClr val="2350A0"/>
          </a:solid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sp>
        <p:nvSpPr>
          <p:cNvPr id="1052" name="Shape 1052"/>
          <p:cNvSpPr/>
          <p:nvPr/>
        </p:nvSpPr>
        <p:spPr>
          <a:xfrm>
            <a:off x="4967973" y="4552816"/>
            <a:ext cx="1744773" cy="504818"/>
          </a:xfrm>
          <a:prstGeom prst="rect">
            <a:avLst/>
          </a:prstGeom>
          <a:noFill/>
          <a:ln>
            <a:noFill/>
          </a:ln>
        </p:spPr>
        <p:txBody>
          <a:bodyPr anchorCtr="0" anchor="ctr" bIns="35700" lIns="35700" spcFirstLastPara="1" rIns="35700" wrap="square" tIns="35700">
            <a:noAutofit/>
          </a:bodyPr>
          <a:lstStyle/>
          <a:p>
            <a:pPr indent="0" lvl="0" marL="0" marR="0" rtl="0" algn="ctr">
              <a:spcBef>
                <a:spcPts val="0"/>
              </a:spcBef>
              <a:spcAft>
                <a:spcPts val="0"/>
              </a:spcAft>
              <a:buNone/>
            </a:pPr>
            <a:r>
              <a:rPr lang="en-US" sz="1406">
                <a:solidFill>
                  <a:srgbClr val="FFFFFF"/>
                </a:solidFill>
                <a:latin typeface="Calibri"/>
                <a:ea typeface="Calibri"/>
                <a:cs typeface="Calibri"/>
                <a:sym typeface="Calibri"/>
              </a:rPr>
              <a:t>Amadu Massally</a:t>
            </a:r>
            <a:endParaRPr sz="1406">
              <a:solidFill>
                <a:schemeClr val="dk1"/>
              </a:solidFill>
              <a:latin typeface="Calibri"/>
              <a:ea typeface="Calibri"/>
              <a:cs typeface="Calibri"/>
              <a:sym typeface="Calibri"/>
            </a:endParaRPr>
          </a:p>
          <a:p>
            <a:pPr indent="0" lvl="0" marL="0" marR="0" rtl="0" algn="ctr">
              <a:spcBef>
                <a:spcPts val="0"/>
              </a:spcBef>
              <a:spcAft>
                <a:spcPts val="0"/>
              </a:spcAft>
              <a:buNone/>
            </a:pPr>
            <a:r>
              <a:rPr lang="en-US" sz="1406">
                <a:solidFill>
                  <a:srgbClr val="FFFFFF"/>
                </a:solidFill>
                <a:latin typeface="Calibri"/>
                <a:ea typeface="Calibri"/>
                <a:cs typeface="Calibri"/>
                <a:sym typeface="Calibri"/>
              </a:rPr>
              <a:t>COO/Product Manager</a:t>
            </a:r>
            <a:endParaRPr sz="1406">
              <a:solidFill>
                <a:schemeClr val="dk1"/>
              </a:solidFill>
              <a:latin typeface="Calibri"/>
              <a:ea typeface="Calibri"/>
              <a:cs typeface="Calibri"/>
              <a:sym typeface="Calibri"/>
            </a:endParaRPr>
          </a:p>
        </p:txBody>
      </p:sp>
      <p:sp>
        <p:nvSpPr>
          <p:cNvPr id="1053" name="Shape 1053"/>
          <p:cNvSpPr/>
          <p:nvPr/>
        </p:nvSpPr>
        <p:spPr>
          <a:xfrm>
            <a:off x="4899386" y="2056505"/>
            <a:ext cx="1959037" cy="2449149"/>
          </a:xfrm>
          <a:prstGeom prst="rect">
            <a:avLst/>
          </a:prstGeom>
          <a:solidFill>
            <a:srgbClr val="FFFFFF"/>
          </a:solidFill>
          <a:ln cap="flat" cmpd="sng" w="12700">
            <a:solidFill>
              <a:srgbClr val="9A9A9A"/>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l">
              <a:spcBef>
                <a:spcPts val="0"/>
              </a:spcBef>
              <a:spcAft>
                <a:spcPts val="0"/>
              </a:spcAft>
              <a:buNone/>
            </a:pPr>
            <a:r>
              <a:t/>
            </a:r>
            <a:endParaRPr sz="2249">
              <a:solidFill>
                <a:schemeClr val="dk1"/>
              </a:solidFill>
              <a:latin typeface="Calibri"/>
              <a:ea typeface="Calibri"/>
              <a:cs typeface="Calibri"/>
              <a:sym typeface="Calibri"/>
            </a:endParaRPr>
          </a:p>
        </p:txBody>
      </p:sp>
      <p:pic>
        <p:nvPicPr>
          <p:cNvPr id="1054" name="Shape 1054"/>
          <p:cNvPicPr preferRelativeResize="0"/>
          <p:nvPr/>
        </p:nvPicPr>
        <p:blipFill rotWithShape="1">
          <a:blip r:embed="rId8">
            <a:alphaModFix/>
          </a:blip>
          <a:srcRect b="0" l="0" r="0" t="0"/>
          <a:stretch/>
        </p:blipFill>
        <p:spPr>
          <a:xfrm>
            <a:off x="4880569" y="2032724"/>
            <a:ext cx="1977827" cy="2527300"/>
          </a:xfrm>
          <a:prstGeom prst="rect">
            <a:avLst/>
          </a:prstGeom>
          <a:noFill/>
          <a:ln>
            <a:noFill/>
          </a:ln>
        </p:spPr>
      </p:pic>
      <p:pic>
        <p:nvPicPr>
          <p:cNvPr id="1055" name="Shape 1055"/>
          <p:cNvPicPr preferRelativeResize="0"/>
          <p:nvPr/>
        </p:nvPicPr>
        <p:blipFill rotWithShape="1">
          <a:blip r:embed="rId9">
            <a:alphaModFix/>
          </a:blip>
          <a:srcRect b="8446" l="22112" r="13870" t="8447"/>
          <a:stretch/>
        </p:blipFill>
        <p:spPr>
          <a:xfrm>
            <a:off x="9063600" y="2041602"/>
            <a:ext cx="1960591" cy="24960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Shape 1061"/>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Shape 1062"/>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Shape 1063"/>
          <p:cNvSpPr/>
          <p:nvPr/>
        </p:nvSpPr>
        <p:spPr>
          <a:xfrm>
            <a:off x="0" y="2374"/>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4" name="Shape 1064"/>
          <p:cNvSpPr/>
          <p:nvPr/>
        </p:nvSpPr>
        <p:spPr>
          <a:xfrm flipH="1" rot="10800000">
            <a:off x="8931103"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Shape 1065"/>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Shape 1066"/>
          <p:cNvSpPr txBox="1"/>
          <p:nvPr>
            <p:ph type="title"/>
          </p:nvPr>
        </p:nvSpPr>
        <p:spPr>
          <a:xfrm>
            <a:off x="295423" y="73025"/>
            <a:ext cx="9378664" cy="86677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Why do Business with LAM-TECH</a:t>
            </a:r>
            <a:endParaRPr b="0" i="0" sz="4400" u="none" cap="none" strike="noStrike">
              <a:solidFill>
                <a:schemeClr val="lt1"/>
              </a:solidFill>
              <a:latin typeface="Calibri"/>
              <a:ea typeface="Calibri"/>
              <a:cs typeface="Calibri"/>
              <a:sym typeface="Calibri"/>
            </a:endParaRPr>
          </a:p>
        </p:txBody>
      </p:sp>
      <p:sp>
        <p:nvSpPr>
          <p:cNvPr id="1067" name="Shape 1067"/>
          <p:cNvSpPr txBox="1"/>
          <p:nvPr>
            <p:ph idx="1" type="body"/>
          </p:nvPr>
        </p:nvSpPr>
        <p:spPr>
          <a:xfrm>
            <a:off x="168677" y="1397443"/>
            <a:ext cx="11754034" cy="480457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Owned and Operated by industry Certified Information and Communication Technology experts with over 30 years’ combined experience </a:t>
            </a:r>
            <a:endParaRPr/>
          </a:p>
          <a:p>
            <a:pPr indent="-228600" lvl="0" marL="228600" marR="0" rtl="0" algn="l">
              <a:lnSpc>
                <a:spcPct val="100000"/>
              </a:lnSpc>
              <a:spcBef>
                <a:spcPts val="120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Most Affordable, Efficient and Reliable Tailor Made Software design Experts in Sierra Leone with local and overseas experience</a:t>
            </a:r>
            <a:endParaRPr/>
          </a:p>
          <a:p>
            <a:pPr indent="-228600" lvl="0" marL="228600" marR="0" rtl="0" algn="l">
              <a:lnSpc>
                <a:spcPct val="100000"/>
              </a:lnSpc>
              <a:spcBef>
                <a:spcPts val="120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24/7 email support for all clients</a:t>
            </a:r>
            <a:endParaRPr/>
          </a:p>
          <a:p>
            <a:pPr indent="-228600" lvl="0" marL="228600" marR="0" rtl="0" algn="l">
              <a:lnSpc>
                <a:spcPct val="100000"/>
              </a:lnSpc>
              <a:spcBef>
                <a:spcPts val="120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100% native Sierra Leonean owned </a:t>
            </a:r>
            <a:endParaRPr/>
          </a:p>
          <a:p>
            <a:pPr indent="-228600" lvl="0" marL="228600" marR="0" rtl="0" algn="l">
              <a:lnSpc>
                <a:spcPct val="100000"/>
              </a:lnSpc>
              <a:spcBef>
                <a:spcPts val="120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10% of profit goes to our charitable foundation – LAM-TECH Foundation Inc. </a:t>
            </a:r>
            <a:endParaRPr/>
          </a:p>
          <a:p>
            <a:pPr indent="-228600" lvl="0" marL="228600" marR="0" rtl="0" algn="l">
              <a:lnSpc>
                <a:spcPct val="100000"/>
              </a:lnSpc>
              <a:spcBef>
                <a:spcPts val="1200"/>
              </a:spcBef>
              <a:spcAft>
                <a:spcPts val="0"/>
              </a:spcAft>
              <a:buClr>
                <a:schemeClr val="dk1"/>
              </a:buClr>
              <a:buSzPts val="2375"/>
              <a:buFont typeface="Arial"/>
              <a:buChar char="•"/>
            </a:pPr>
            <a:r>
              <a:rPr b="0" i="0" lang="en-US" sz="2375" u="none" cap="none" strike="noStrike">
                <a:solidFill>
                  <a:schemeClr val="dk1"/>
                </a:solidFill>
                <a:latin typeface="Avenir"/>
                <a:ea typeface="Avenir"/>
                <a:cs typeface="Avenir"/>
                <a:sym typeface="Avenir"/>
              </a:rPr>
              <a:t>Uses new, modern and well known technologies, standard compliance codes to develop accessible, user friendly, interactive software applications carefully coded to meet customer requirements and maximize </a:t>
            </a:r>
            <a:r>
              <a:rPr b="0" i="0" lang="en-US" sz="2422" u="none" cap="none" strike="noStrike">
                <a:solidFill>
                  <a:schemeClr val="dk1"/>
                </a:solidFill>
                <a:latin typeface="Avenir"/>
                <a:ea typeface="Avenir"/>
                <a:cs typeface="Avenir"/>
                <a:sym typeface="Avenir"/>
              </a:rPr>
              <a:t>total organization value </a:t>
            </a:r>
            <a:endParaRPr/>
          </a:p>
          <a:p>
            <a:pPr indent="-123062" lvl="0" marL="228600" marR="0" rtl="0" algn="l">
              <a:lnSpc>
                <a:spcPct val="100000"/>
              </a:lnSpc>
              <a:spcBef>
                <a:spcPts val="1200"/>
              </a:spcBef>
              <a:spcAft>
                <a:spcPts val="0"/>
              </a:spcAft>
              <a:buClr>
                <a:schemeClr val="dk1"/>
              </a:buClr>
              <a:buSzPts val="1662"/>
              <a:buFont typeface="Arial"/>
              <a:buNone/>
            </a:pPr>
            <a:r>
              <a:t/>
            </a:r>
            <a:endParaRPr b="0" i="0" sz="1662" u="none" cap="none" strike="noStrike">
              <a:solidFill>
                <a:schemeClr val="dk1"/>
              </a:solidFill>
              <a:latin typeface="Avenir"/>
              <a:ea typeface="Avenir"/>
              <a:cs typeface="Avenir"/>
              <a:sym typeface="Avenir"/>
            </a:endParaRPr>
          </a:p>
        </p:txBody>
      </p:sp>
      <p:sp>
        <p:nvSpPr>
          <p:cNvPr id="1068" name="Shape 1068"/>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1069" name="Shape 1069"/>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Shape 140"/>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Shape 141"/>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Shape 142"/>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Shape 143"/>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Shape 144"/>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What is Open Election Data Platform (OEDP)?</a:t>
            </a:r>
            <a:endParaRPr b="0" i="0" sz="3959" u="none" cap="none" strike="noStrike">
              <a:solidFill>
                <a:schemeClr val="lt1"/>
              </a:solidFill>
              <a:latin typeface="Calibri"/>
              <a:ea typeface="Calibri"/>
              <a:cs typeface="Calibri"/>
              <a:sym typeface="Calibri"/>
            </a:endParaRPr>
          </a:p>
        </p:txBody>
      </p:sp>
      <p:sp>
        <p:nvSpPr>
          <p:cNvPr id="145" name="Shape 145"/>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146" name="Shape 146"/>
          <p:cNvSpPr txBox="1"/>
          <p:nvPr>
            <p:ph idx="1" type="body"/>
          </p:nvPr>
        </p:nvSpPr>
        <p:spPr>
          <a:xfrm>
            <a:off x="404261" y="1222408"/>
            <a:ext cx="11434813" cy="5104953"/>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venir"/>
                <a:ea typeface="Avenir"/>
                <a:cs typeface="Avenir"/>
                <a:sym typeface="Avenir"/>
              </a:rPr>
              <a:t>OEDP is an open source open election data platform to facilitate free, fair, safe, secured and transparent elections.</a:t>
            </a:r>
            <a:endParaRPr b="0" i="0" sz="2400" u="none" cap="none" strike="noStrike">
              <a:solidFill>
                <a:schemeClr val="dk1"/>
              </a:solidFill>
              <a:latin typeface="Avenir"/>
              <a:ea typeface="Avenir"/>
              <a:cs typeface="Avenir"/>
              <a:sym typeface="Avenir"/>
            </a:endParaRPr>
          </a:p>
          <a:p>
            <a:pPr indent="-228600" lvl="0" marL="2286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venir"/>
                <a:ea typeface="Avenir"/>
                <a:cs typeface="Avenir"/>
                <a:sym typeface="Avenir"/>
              </a:rPr>
              <a:t>The platform enables data collection, data aggregation, data visualization, and data sharing of election results, candidate profiles, boundary delimitations, polling stations, voter registration centers, political party information, electoral news articles, electoral education materials and political violence incident reports in accordance with global open election data principles</a:t>
            </a:r>
            <a:endParaRPr/>
          </a:p>
          <a:p>
            <a:pPr indent="-228600" lvl="0" marL="2286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venir"/>
                <a:ea typeface="Avenir"/>
                <a:cs typeface="Avenir"/>
                <a:sym typeface="Avenir"/>
              </a:rPr>
              <a:t>The platform’s sub-system Electoral Violence Education and Reporting (EVER) database system is a crowd sourcing application that enables thousands of users across the country to send location based political violence incident reports via SMS, Twitter, Facebook, email, mobile app and web application.</a:t>
            </a:r>
            <a:endParaRPr b="0" i="0" sz="2400" u="none" cap="none" strike="noStrike">
              <a:solidFill>
                <a:schemeClr val="dk1"/>
              </a:solidFill>
              <a:latin typeface="Avenir"/>
              <a:ea typeface="Avenir"/>
              <a:cs typeface="Avenir"/>
              <a:sym typeface="Avenir"/>
            </a:endParaRPr>
          </a:p>
        </p:txBody>
      </p:sp>
      <p:pic>
        <p:nvPicPr>
          <p:cNvPr id="147" name="Shape 147"/>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Shape 154"/>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Shape 155"/>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Shape 156"/>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Shape 157"/>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Shape 158"/>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What is Open Election Data Platform (OEDP)?</a:t>
            </a:r>
            <a:endParaRPr b="0" i="0" sz="3959" u="none" cap="none" strike="noStrike">
              <a:solidFill>
                <a:schemeClr val="lt1"/>
              </a:solidFill>
              <a:latin typeface="Calibri"/>
              <a:ea typeface="Calibri"/>
              <a:cs typeface="Calibri"/>
              <a:sym typeface="Calibri"/>
            </a:endParaRPr>
          </a:p>
        </p:txBody>
      </p:sp>
      <p:sp>
        <p:nvSpPr>
          <p:cNvPr id="159" name="Shape 159"/>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160" name="Shape 160"/>
          <p:cNvSpPr txBox="1"/>
          <p:nvPr>
            <p:ph idx="1" type="body"/>
          </p:nvPr>
        </p:nvSpPr>
        <p:spPr>
          <a:xfrm>
            <a:off x="404261" y="1222408"/>
            <a:ext cx="11434813" cy="4908885"/>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venir"/>
                <a:ea typeface="Avenir"/>
                <a:cs typeface="Avenir"/>
                <a:sym typeface="Avenir"/>
              </a:rPr>
              <a:t>The platform gives researchers, journalists, data gurus, civil society, political campaigns and the general public access to historical election data in </a:t>
            </a:r>
            <a:r>
              <a:rPr b="1" i="1" lang="en-US" sz="2000" u="none" cap="none" strike="noStrike">
                <a:solidFill>
                  <a:schemeClr val="accent6"/>
                </a:solidFill>
                <a:latin typeface="Avenir"/>
                <a:ea typeface="Avenir"/>
                <a:cs typeface="Avenir"/>
                <a:sym typeface="Avenir"/>
              </a:rPr>
              <a:t>human and machine-readable formats</a:t>
            </a:r>
            <a:r>
              <a:rPr b="0" i="0" lang="en-US" sz="2000" u="none" cap="none" strike="noStrike">
                <a:solidFill>
                  <a:schemeClr val="dk1"/>
                </a:solidFill>
                <a:latin typeface="Avenir"/>
                <a:ea typeface="Avenir"/>
                <a:cs typeface="Avenir"/>
                <a:sym typeface="Avenir"/>
              </a:rPr>
              <a:t> for presidential, parliamentary, mayoral, district chairperson, local council, and village headman elections in Sierra Leone.</a:t>
            </a:r>
            <a:endParaRPr/>
          </a:p>
          <a:p>
            <a:pPr indent="-228600" lvl="0" marL="228600" marR="0" rtl="0" algn="l">
              <a:lnSpc>
                <a:spcPct val="100000"/>
              </a:lnSpc>
              <a:spcBef>
                <a:spcPts val="1000"/>
              </a:spcBef>
              <a:spcAft>
                <a:spcPts val="0"/>
              </a:spcAft>
              <a:buClr>
                <a:schemeClr val="dk1"/>
              </a:buClr>
              <a:buSzPts val="2000"/>
              <a:buFont typeface="Arial"/>
              <a:buChar char="•"/>
            </a:pPr>
            <a:r>
              <a:rPr b="0" i="0" lang="en-US" sz="2000" u="none" cap="none" strike="noStrike">
                <a:solidFill>
                  <a:schemeClr val="dk1"/>
                </a:solidFill>
                <a:latin typeface="Avenir"/>
                <a:ea typeface="Avenir"/>
                <a:cs typeface="Avenir"/>
                <a:sym typeface="Avenir"/>
              </a:rPr>
              <a:t>Election bodies like NEC and NEW, Ministries, Departments and Agencies (MDA) like The Ministry of Internal Affairs, the Office of National Security (ONS), The Sierra Leone Police Force (SLPF), The Ministry of Information and Communications, the Right to Access Information, the Open Government Initiative (OGI), and many more will benefit from this tool.</a:t>
            </a:r>
            <a:endParaRPr/>
          </a:p>
          <a:p>
            <a:pPr indent="-228600" lvl="0" marL="228600" marR="0" rtl="0" algn="l">
              <a:lnSpc>
                <a:spcPct val="100000"/>
              </a:lnSpc>
              <a:spcBef>
                <a:spcPts val="1000"/>
              </a:spcBef>
              <a:spcAft>
                <a:spcPts val="0"/>
              </a:spcAft>
              <a:buClr>
                <a:schemeClr val="dk1"/>
              </a:buClr>
              <a:buSzPts val="2000"/>
              <a:buFont typeface="Arial"/>
              <a:buChar char="•"/>
            </a:pPr>
            <a:r>
              <a:rPr b="0" i="0" lang="en-US" sz="2000" u="none" cap="none" strike="noStrike">
                <a:solidFill>
                  <a:schemeClr val="dk1"/>
                </a:solidFill>
                <a:latin typeface="Avenir"/>
                <a:ea typeface="Avenir"/>
                <a:cs typeface="Avenir"/>
                <a:sym typeface="Avenir"/>
              </a:rPr>
              <a:t>The Data collected, aggregated and shared by this tool can be used to enhance the work of the above MDAs, researchers, Civil Society Groups and NGOs.</a:t>
            </a:r>
            <a:endParaRPr/>
          </a:p>
          <a:p>
            <a:pPr indent="-228600" lvl="0" marL="228600" marR="0" rtl="0" algn="l">
              <a:lnSpc>
                <a:spcPct val="100000"/>
              </a:lnSpc>
              <a:spcBef>
                <a:spcPts val="1000"/>
              </a:spcBef>
              <a:spcAft>
                <a:spcPts val="0"/>
              </a:spcAft>
              <a:buClr>
                <a:schemeClr val="dk1"/>
              </a:buClr>
              <a:buSzPts val="2000"/>
              <a:buFont typeface="Arial"/>
              <a:buChar char="•"/>
            </a:pPr>
            <a:r>
              <a:rPr b="0" i="0" lang="en-US" sz="2000" u="none" cap="none" strike="noStrike">
                <a:solidFill>
                  <a:schemeClr val="dk1"/>
                </a:solidFill>
                <a:latin typeface="Avenir"/>
                <a:ea typeface="Avenir"/>
                <a:cs typeface="Avenir"/>
                <a:sym typeface="Avenir"/>
              </a:rPr>
              <a:t>The main platform is currently available at </a:t>
            </a:r>
            <a:r>
              <a:rPr b="0" i="0" lang="en-US" sz="2000" u="sng" cap="none" strike="noStrike">
                <a:solidFill>
                  <a:schemeClr val="hlink"/>
                </a:solidFill>
                <a:latin typeface="Avenir"/>
                <a:ea typeface="Avenir"/>
                <a:cs typeface="Avenir"/>
                <a:sym typeface="Avenir"/>
                <a:hlinkClick r:id="rId3"/>
              </a:rPr>
              <a:t>https://electiondata.io</a:t>
            </a:r>
            <a:r>
              <a:rPr b="0" i="0" lang="en-US" sz="2000" u="none" cap="none" strike="noStrike">
                <a:solidFill>
                  <a:schemeClr val="dk1"/>
                </a:solidFill>
                <a:latin typeface="Avenir"/>
                <a:ea typeface="Avenir"/>
                <a:cs typeface="Avenir"/>
                <a:sym typeface="Avenir"/>
              </a:rPr>
              <a:t> with demo data from Sierra Leone</a:t>
            </a:r>
            <a:endParaRPr/>
          </a:p>
          <a:p>
            <a:pPr indent="-228600" lvl="0" marL="228600" marR="0" rtl="0" algn="l">
              <a:lnSpc>
                <a:spcPct val="100000"/>
              </a:lnSpc>
              <a:spcBef>
                <a:spcPts val="1000"/>
              </a:spcBef>
              <a:spcAft>
                <a:spcPts val="0"/>
              </a:spcAft>
              <a:buClr>
                <a:schemeClr val="dk1"/>
              </a:buClr>
              <a:buSzPts val="2000"/>
              <a:buFont typeface="Arial"/>
              <a:buChar char="•"/>
            </a:pPr>
            <a:r>
              <a:rPr b="0" i="0" lang="en-US" sz="2000" u="none" cap="none" strike="noStrike">
                <a:solidFill>
                  <a:schemeClr val="dk1"/>
                </a:solidFill>
                <a:latin typeface="Avenir"/>
                <a:ea typeface="Avenir"/>
                <a:cs typeface="Avenir"/>
                <a:sym typeface="Avenir"/>
              </a:rPr>
              <a:t>The Sierra Leone instance of the platform is available at </a:t>
            </a:r>
            <a:r>
              <a:rPr b="0" i="0" lang="en-US" sz="2000" u="sng" cap="none" strike="noStrike">
                <a:solidFill>
                  <a:schemeClr val="hlink"/>
                </a:solidFill>
                <a:latin typeface="Avenir"/>
                <a:ea typeface="Avenir"/>
                <a:cs typeface="Avenir"/>
                <a:sym typeface="Avenir"/>
                <a:hlinkClick r:id="rId4"/>
              </a:rPr>
              <a:t>https://elections.sl</a:t>
            </a:r>
            <a:r>
              <a:rPr b="0" i="0" lang="en-US" sz="2000" u="none" cap="none" strike="noStrike">
                <a:solidFill>
                  <a:schemeClr val="dk1"/>
                </a:solidFill>
                <a:latin typeface="Avenir"/>
                <a:ea typeface="Avenir"/>
                <a:cs typeface="Avenir"/>
                <a:sym typeface="Avenir"/>
              </a:rPr>
              <a:t> with historical data covering 1996, 2002, 2007 and 2012 elections.</a:t>
            </a:r>
            <a:endParaRPr/>
          </a:p>
        </p:txBody>
      </p:sp>
      <p:pic>
        <p:nvPicPr>
          <p:cNvPr id="161" name="Shape 161"/>
          <p:cNvPicPr preferRelativeResize="0"/>
          <p:nvPr/>
        </p:nvPicPr>
        <p:blipFill rotWithShape="1">
          <a:blip r:embed="rId5">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Shape 168"/>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Shape 169"/>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Shape 170"/>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Shape 171"/>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Shape 172"/>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Main Objective</a:t>
            </a:r>
            <a:endParaRPr b="0" i="0" sz="4400" u="none" cap="none" strike="noStrike">
              <a:solidFill>
                <a:schemeClr val="lt1"/>
              </a:solidFill>
              <a:latin typeface="Calibri"/>
              <a:ea typeface="Calibri"/>
              <a:cs typeface="Calibri"/>
              <a:sym typeface="Calibri"/>
            </a:endParaRPr>
          </a:p>
        </p:txBody>
      </p:sp>
      <p:sp>
        <p:nvSpPr>
          <p:cNvPr id="173" name="Shape 173"/>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174" name="Shape 174"/>
          <p:cNvSpPr txBox="1"/>
          <p:nvPr>
            <p:ph idx="1" type="body"/>
          </p:nvPr>
        </p:nvSpPr>
        <p:spPr>
          <a:xfrm>
            <a:off x="227860" y="1032387"/>
            <a:ext cx="11736280" cy="13074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Provide an open source and open data web-based tool to </a:t>
            </a:r>
            <a:r>
              <a:rPr b="1" i="1" lang="en-US" sz="2800" u="none" cap="none" strike="noStrike">
                <a:solidFill>
                  <a:schemeClr val="accent6"/>
                </a:solidFill>
                <a:latin typeface="Calibri"/>
                <a:ea typeface="Calibri"/>
                <a:cs typeface="Calibri"/>
                <a:sym typeface="Calibri"/>
              </a:rPr>
              <a:t>collect, aggregate, visualize and share</a:t>
            </a:r>
            <a:r>
              <a:rPr b="0" i="0" lang="en-US" sz="2800" u="none" cap="none" strike="noStrike">
                <a:solidFill>
                  <a:schemeClr val="dk1"/>
                </a:solidFill>
                <a:latin typeface="Calibri"/>
                <a:ea typeface="Calibri"/>
                <a:cs typeface="Calibri"/>
                <a:sym typeface="Calibri"/>
              </a:rPr>
              <a:t> historic and current election data in a </a:t>
            </a:r>
            <a:r>
              <a:rPr b="0" i="0" lang="en-US" sz="2800" u="none" cap="none" strike="noStrike">
                <a:solidFill>
                  <a:schemeClr val="dk1"/>
                </a:solidFill>
                <a:latin typeface="Avenir"/>
                <a:ea typeface="Avenir"/>
                <a:cs typeface="Avenir"/>
                <a:sym typeface="Avenir"/>
              </a:rPr>
              <a:t>manner that is;</a:t>
            </a:r>
            <a:endParaRPr/>
          </a:p>
        </p:txBody>
      </p:sp>
      <p:pic>
        <p:nvPicPr>
          <p:cNvPr id="175" name="Shape 175"/>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grpSp>
        <p:nvGrpSpPr>
          <p:cNvPr id="176" name="Shape 176"/>
          <p:cNvGrpSpPr/>
          <p:nvPr/>
        </p:nvGrpSpPr>
        <p:grpSpPr>
          <a:xfrm>
            <a:off x="1593257" y="1901411"/>
            <a:ext cx="7987829" cy="4207220"/>
            <a:chOff x="1228037" y="0"/>
            <a:chExt cx="7987829" cy="4207220"/>
          </a:xfrm>
        </p:grpSpPr>
        <p:sp>
          <p:nvSpPr>
            <p:cNvPr id="177" name="Shape 177"/>
            <p:cNvSpPr/>
            <p:nvPr/>
          </p:nvSpPr>
          <p:spPr>
            <a:xfrm>
              <a:off x="2343138" y="1849073"/>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txBox="1"/>
            <p:nvPr/>
          </p:nvSpPr>
          <p:spPr>
            <a:xfrm>
              <a:off x="2543907" y="2021407"/>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timely</a:t>
              </a:r>
              <a:endParaRPr sz="1200">
                <a:solidFill>
                  <a:schemeClr val="lt1"/>
                </a:solidFill>
                <a:latin typeface="Calibri"/>
                <a:ea typeface="Calibri"/>
                <a:cs typeface="Calibri"/>
                <a:sym typeface="Calibri"/>
              </a:endParaRPr>
            </a:p>
          </p:txBody>
        </p:sp>
        <p:sp>
          <p:nvSpPr>
            <p:cNvPr id="179" name="Shape 179"/>
            <p:cNvSpPr/>
            <p:nvPr/>
          </p:nvSpPr>
          <p:spPr>
            <a:xfrm>
              <a:off x="2374291" y="2346787"/>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1228037" y="1233977"/>
              <a:ext cx="1296424" cy="1112809"/>
            </a:xfrm>
            <a:prstGeom prst="hexagon">
              <a:avLst>
                <a:gd fmla="val 25000" name="adj"/>
                <a:gd fmla="val 115470" name="vf"/>
              </a:avLst>
            </a:prstGeom>
            <a:blipFill rotWithShape="1">
              <a:blip r:embed="rId4">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2115485" y="2199114"/>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3459038" y="1230612"/>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txBox="1"/>
            <p:nvPr/>
          </p:nvSpPr>
          <p:spPr>
            <a:xfrm>
              <a:off x="3659807" y="1402946"/>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granular</a:t>
              </a:r>
              <a:endParaRPr sz="1200">
                <a:solidFill>
                  <a:schemeClr val="lt1"/>
                </a:solidFill>
                <a:latin typeface="Calibri"/>
                <a:ea typeface="Calibri"/>
                <a:cs typeface="Calibri"/>
                <a:sym typeface="Calibri"/>
              </a:endParaRPr>
            </a:p>
          </p:txBody>
        </p:sp>
        <p:sp>
          <p:nvSpPr>
            <p:cNvPr id="184" name="Shape 184"/>
            <p:cNvSpPr/>
            <p:nvPr/>
          </p:nvSpPr>
          <p:spPr>
            <a:xfrm>
              <a:off x="4351279" y="2193224"/>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4574139" y="1846970"/>
              <a:ext cx="1296424" cy="1112809"/>
            </a:xfrm>
            <a:prstGeom prst="hexagon">
              <a:avLst>
                <a:gd fmla="val 25000" name="adj"/>
                <a:gd fmla="val 115470" name="vf"/>
              </a:avLst>
            </a:prstGeom>
            <a:blipFill rotWithShape="1">
              <a:blip r:embed="rId5">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4605292" y="2342159"/>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2343138" y="618882"/>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nvSpPr>
          <p:spPr>
            <a:xfrm>
              <a:off x="2543907" y="791216"/>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available-for-free on the internet</a:t>
              </a:r>
              <a:endParaRPr sz="1200">
                <a:solidFill>
                  <a:schemeClr val="lt1"/>
                </a:solidFill>
                <a:latin typeface="Calibri"/>
                <a:ea typeface="Calibri"/>
                <a:cs typeface="Calibri"/>
                <a:sym typeface="Calibri"/>
              </a:endParaRPr>
            </a:p>
          </p:txBody>
        </p:sp>
        <p:sp>
          <p:nvSpPr>
            <p:cNvPr id="189" name="Shape 189"/>
            <p:cNvSpPr/>
            <p:nvPr/>
          </p:nvSpPr>
          <p:spPr>
            <a:xfrm>
              <a:off x="3225793" y="634028"/>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3459038" y="0"/>
              <a:ext cx="1296424" cy="1112809"/>
            </a:xfrm>
            <a:prstGeom prst="hexagon">
              <a:avLst>
                <a:gd fmla="val 25000" name="adj"/>
                <a:gd fmla="val 115470" name="vf"/>
              </a:avLst>
            </a:prstGeom>
            <a:blipFill rotWithShape="1">
              <a:blip r:embed="rId6">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3495782" y="493086"/>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4574139" y="616357"/>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txBox="1"/>
            <p:nvPr/>
          </p:nvSpPr>
          <p:spPr>
            <a:xfrm>
              <a:off x="4774908" y="788691"/>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complete-and-in-bulk</a:t>
              </a:r>
              <a:endParaRPr sz="1200">
                <a:solidFill>
                  <a:schemeClr val="lt1"/>
                </a:solidFill>
                <a:latin typeface="Calibri"/>
                <a:ea typeface="Calibri"/>
                <a:cs typeface="Calibri"/>
                <a:sym typeface="Calibri"/>
              </a:endParaRPr>
            </a:p>
          </p:txBody>
        </p:sp>
        <p:sp>
          <p:nvSpPr>
            <p:cNvPr id="194" name="Shape 194"/>
            <p:cNvSpPr/>
            <p:nvPr/>
          </p:nvSpPr>
          <p:spPr>
            <a:xfrm>
              <a:off x="5695630" y="1109444"/>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5689240" y="1241971"/>
              <a:ext cx="1296424" cy="1112809"/>
            </a:xfrm>
            <a:prstGeom prst="hexagon">
              <a:avLst>
                <a:gd fmla="val 25000" name="adj"/>
                <a:gd fmla="val 115470" name="vf"/>
              </a:avLst>
            </a:prstGeom>
            <a:blipFill rotWithShape="1">
              <a:blip r:embed="rId7">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5941655" y="1262166"/>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5689240" y="11780"/>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txBox="1"/>
            <p:nvPr/>
          </p:nvSpPr>
          <p:spPr>
            <a:xfrm>
              <a:off x="5890009" y="184114"/>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analyzable</a:t>
              </a:r>
              <a:endParaRPr sz="1200">
                <a:solidFill>
                  <a:schemeClr val="lt1"/>
                </a:solidFill>
                <a:latin typeface="Calibri"/>
                <a:ea typeface="Calibri"/>
                <a:cs typeface="Calibri"/>
                <a:sym typeface="Calibri"/>
              </a:endParaRPr>
            </a:p>
          </p:txBody>
        </p:sp>
        <p:sp>
          <p:nvSpPr>
            <p:cNvPr id="199" name="Shape 199"/>
            <p:cNvSpPr/>
            <p:nvPr/>
          </p:nvSpPr>
          <p:spPr>
            <a:xfrm>
              <a:off x="6810731" y="510756"/>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6805140" y="632766"/>
              <a:ext cx="1296424" cy="1112809"/>
            </a:xfrm>
            <a:prstGeom prst="hexagon">
              <a:avLst>
                <a:gd fmla="val 25000" name="adj"/>
                <a:gd fmla="val 115470" name="vf"/>
              </a:avLst>
            </a:prstGeom>
            <a:blipFill rotWithShape="1">
              <a:blip r:embed="rId8">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7063147" y="657588"/>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6805140" y="1861274"/>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txBox="1"/>
            <p:nvPr/>
          </p:nvSpPr>
          <p:spPr>
            <a:xfrm>
              <a:off x="7005909" y="2033608"/>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non-proprietary</a:t>
              </a:r>
              <a:endParaRPr sz="1200">
                <a:solidFill>
                  <a:schemeClr val="lt1"/>
                </a:solidFill>
                <a:latin typeface="Calibri"/>
                <a:ea typeface="Calibri"/>
                <a:cs typeface="Calibri"/>
                <a:sym typeface="Calibri"/>
              </a:endParaRPr>
            </a:p>
          </p:txBody>
        </p:sp>
        <p:sp>
          <p:nvSpPr>
            <p:cNvPr id="204" name="Shape 204"/>
            <p:cNvSpPr/>
            <p:nvPr/>
          </p:nvSpPr>
          <p:spPr>
            <a:xfrm>
              <a:off x="7061549" y="2836087"/>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5689240" y="2470480"/>
              <a:ext cx="1296424" cy="1112809"/>
            </a:xfrm>
            <a:prstGeom prst="hexagon">
              <a:avLst>
                <a:gd fmla="val 25000" name="adj"/>
                <a:gd fmla="val 115470" name="vf"/>
              </a:avLst>
            </a:prstGeom>
            <a:blipFill rotWithShape="1">
              <a:blip r:embed="rId9">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6821116" y="2958938"/>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3458239" y="2463748"/>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txBox="1"/>
            <p:nvPr/>
          </p:nvSpPr>
          <p:spPr>
            <a:xfrm>
              <a:off x="3659008" y="2636082"/>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Non-discriminatory</a:t>
              </a:r>
              <a:endParaRPr sz="1200">
                <a:solidFill>
                  <a:schemeClr val="lt1"/>
                </a:solidFill>
                <a:latin typeface="Calibri"/>
                <a:ea typeface="Calibri"/>
                <a:cs typeface="Calibri"/>
                <a:sym typeface="Calibri"/>
              </a:endParaRPr>
            </a:p>
          </p:txBody>
        </p:sp>
        <p:sp>
          <p:nvSpPr>
            <p:cNvPr id="209" name="Shape 209"/>
            <p:cNvSpPr/>
            <p:nvPr/>
          </p:nvSpPr>
          <p:spPr>
            <a:xfrm>
              <a:off x="3494983" y="2956834"/>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2342339" y="3082210"/>
              <a:ext cx="1296424" cy="1112809"/>
            </a:xfrm>
            <a:prstGeom prst="hexagon">
              <a:avLst>
                <a:gd fmla="val 25000" name="adj"/>
                <a:gd fmla="val 115470" name="vf"/>
              </a:avLst>
            </a:prstGeom>
            <a:blipFill rotWithShape="1">
              <a:blip r:embed="rId10">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a:off x="3224995" y="3097776"/>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7914649" y="2484784"/>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txBox="1"/>
            <p:nvPr/>
          </p:nvSpPr>
          <p:spPr>
            <a:xfrm>
              <a:off x="8115418" y="2657118"/>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License-free</a:t>
              </a:r>
              <a:endParaRPr sz="1200">
                <a:solidFill>
                  <a:schemeClr val="lt1"/>
                </a:solidFill>
                <a:latin typeface="Calibri"/>
                <a:ea typeface="Calibri"/>
                <a:cs typeface="Calibri"/>
                <a:sym typeface="Calibri"/>
              </a:endParaRPr>
            </a:p>
          </p:txBody>
        </p:sp>
        <p:sp>
          <p:nvSpPr>
            <p:cNvPr id="214" name="Shape 214"/>
            <p:cNvSpPr/>
            <p:nvPr/>
          </p:nvSpPr>
          <p:spPr>
            <a:xfrm>
              <a:off x="8171858" y="3459597"/>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a:off x="6799548" y="3094411"/>
              <a:ext cx="1296424" cy="1112809"/>
            </a:xfrm>
            <a:prstGeom prst="hexagon">
              <a:avLst>
                <a:gd fmla="val 25000" name="adj"/>
                <a:gd fmla="val 115470" name="vf"/>
              </a:avLst>
            </a:prstGeom>
            <a:blipFill rotWithShape="1">
              <a:blip r:embed="rId11">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a:off x="7931424" y="3582869"/>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a:off x="7919442" y="23981"/>
              <a:ext cx="1296424" cy="1112809"/>
            </a:xfrm>
            <a:prstGeom prst="hexagon">
              <a:avLst>
                <a:gd fmla="val 25000" name="adj"/>
                <a:gd fmla="val 115470" name="vf"/>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txBox="1"/>
            <p:nvPr/>
          </p:nvSpPr>
          <p:spPr>
            <a:xfrm>
              <a:off x="8120211" y="196315"/>
              <a:ext cx="894886" cy="768141"/>
            </a:xfrm>
            <a:prstGeom prst="rect">
              <a:avLst/>
            </a:prstGeom>
            <a:noFill/>
            <a:ln>
              <a:noFill/>
            </a:ln>
          </p:spPr>
          <p:txBody>
            <a:bodyPr anchorCtr="0" anchor="ctr" bIns="15225" lIns="0" spcFirstLastPara="1" rIns="0" wrap="square" tIns="15225">
              <a:noAutofit/>
            </a:bodyPr>
            <a:lstStyle/>
            <a:p>
              <a:pPr indent="0" lvl="0" marL="0" marR="0" rtl="0" algn="ctr">
                <a:lnSpc>
                  <a:spcPct val="90000"/>
                </a:lnSpc>
                <a:spcBef>
                  <a:spcPts val="0"/>
                </a:spcBef>
                <a:spcAft>
                  <a:spcPts val="0"/>
                </a:spcAft>
                <a:buNone/>
              </a:pPr>
              <a:r>
                <a:rPr lang="en-US" sz="1200">
                  <a:solidFill>
                    <a:schemeClr val="lt1"/>
                  </a:solidFill>
                  <a:latin typeface="Calibri"/>
                  <a:ea typeface="Calibri"/>
                  <a:cs typeface="Calibri"/>
                  <a:sym typeface="Calibri"/>
                </a:rPr>
                <a:t>Permanently-available</a:t>
              </a:r>
              <a:endParaRPr sz="1200">
                <a:solidFill>
                  <a:schemeClr val="lt1"/>
                </a:solidFill>
                <a:latin typeface="Calibri"/>
                <a:ea typeface="Calibri"/>
                <a:cs typeface="Calibri"/>
                <a:sym typeface="Calibri"/>
              </a:endParaRPr>
            </a:p>
          </p:txBody>
        </p:sp>
        <p:sp>
          <p:nvSpPr>
            <p:cNvPr id="219" name="Shape 219"/>
            <p:cNvSpPr/>
            <p:nvPr/>
          </p:nvSpPr>
          <p:spPr>
            <a:xfrm>
              <a:off x="8816475" y="1002580"/>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7919442" y="1252489"/>
              <a:ext cx="1296424" cy="1112809"/>
            </a:xfrm>
            <a:prstGeom prst="hexagon">
              <a:avLst>
                <a:gd fmla="val 25000" name="adj"/>
                <a:gd fmla="val 115470" name="vf"/>
              </a:avLst>
            </a:prstGeom>
            <a:blipFill rotWithShape="1">
              <a:blip r:embed="rId12">
                <a:alphaModFix/>
              </a:blip>
              <a:stretch>
                <a:fillRect b="-7999" l="0" r="0" t="-7998"/>
              </a:stretch>
            </a:blip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8816475" y="1259221"/>
              <a:ext cx="150969" cy="130423"/>
            </a:xfrm>
            <a:prstGeom prst="hexagon">
              <a:avLst>
                <a:gd fmla="val 25000" name="adj"/>
                <a:gd fmla="val 115470" name="vf"/>
              </a:avLst>
            </a:prstGeom>
            <a:solidFill>
              <a:schemeClr val="lt1"/>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2" name="Shape 222"/>
          <p:cNvSpPr/>
          <p:nvPr/>
        </p:nvSpPr>
        <p:spPr>
          <a:xfrm>
            <a:off x="7289375" y="6116416"/>
            <a:ext cx="490262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Source: </a:t>
            </a:r>
            <a:r>
              <a:rPr lang="en-US" sz="1400">
                <a:solidFill>
                  <a:schemeClr val="dk1"/>
                </a:solidFill>
                <a:latin typeface="Calibri"/>
                <a:ea typeface="Calibri"/>
                <a:cs typeface="Calibri"/>
                <a:sym typeface="Calibri"/>
              </a:rPr>
              <a:t>https://www.openelectiondata.net/en/guide/principles/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Shape 229"/>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Shape 230"/>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Shape 231"/>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Shape 232"/>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Shape 233"/>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Why Sierra Leone OEDP? </a:t>
            </a:r>
            <a:endParaRPr b="0" i="0" sz="4400" u="none" cap="none" strike="noStrike">
              <a:solidFill>
                <a:schemeClr val="lt1"/>
              </a:solidFill>
              <a:latin typeface="Calibri"/>
              <a:ea typeface="Calibri"/>
              <a:cs typeface="Calibri"/>
              <a:sym typeface="Calibri"/>
            </a:endParaRPr>
          </a:p>
        </p:txBody>
      </p:sp>
      <p:sp>
        <p:nvSpPr>
          <p:cNvPr id="234" name="Shape 234"/>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sp>
        <p:nvSpPr>
          <p:cNvPr id="235" name="Shape 235"/>
          <p:cNvSpPr txBox="1"/>
          <p:nvPr>
            <p:ph idx="1" type="body"/>
          </p:nvPr>
        </p:nvSpPr>
        <p:spPr>
          <a:xfrm>
            <a:off x="288757" y="1444623"/>
            <a:ext cx="11502189" cy="470592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To complement the work of current election bodies and security organizations in the country</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To avoid fake news and breaking the news from official sources</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The National Electoral Commission (NEC) have a website at </a:t>
            </a:r>
            <a:r>
              <a:rPr b="0" i="0" lang="en-US" sz="1750" u="sng" cap="none" strike="noStrike">
                <a:solidFill>
                  <a:schemeClr val="hlink"/>
                </a:solidFill>
                <a:latin typeface="Avenir"/>
                <a:ea typeface="Avenir"/>
                <a:cs typeface="Avenir"/>
                <a:sym typeface="Avenir"/>
                <a:hlinkClick r:id="rId3"/>
              </a:rPr>
              <a:t>http://necsl.org/</a:t>
            </a:r>
            <a:r>
              <a:rPr b="0" i="0" lang="en-US" sz="1750" u="none" cap="none" strike="noStrike">
                <a:solidFill>
                  <a:schemeClr val="dk1"/>
                </a:solidFill>
                <a:latin typeface="Avenir"/>
                <a:ea typeface="Avenir"/>
                <a:cs typeface="Avenir"/>
                <a:sym typeface="Avenir"/>
              </a:rPr>
              <a:t> where it already publishes election data</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This is great and we applaud NEC for doing so. </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However, we noticed that the current data is not published following the nine principles of open election data.</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We also know that it is very expensive to procure the tools to enable publishing election data based on the principles of open election data</a:t>
            </a:r>
            <a:endParaRPr/>
          </a:p>
          <a:p>
            <a:pPr indent="-228600" lvl="0" marL="228600" marR="0" rtl="0" algn="l">
              <a:lnSpc>
                <a:spcPct val="100000"/>
              </a:lnSpc>
              <a:spcBef>
                <a:spcPts val="1000"/>
              </a:spcBef>
              <a:spcAft>
                <a:spcPts val="0"/>
              </a:spcAft>
              <a:buClr>
                <a:schemeClr val="dk1"/>
              </a:buClr>
              <a:buSzPts val="1750"/>
              <a:buFont typeface="Arial"/>
              <a:buChar char="•"/>
            </a:pPr>
            <a:r>
              <a:rPr b="0" i="0" lang="en-US" sz="1750" u="none" cap="none" strike="noStrike">
                <a:solidFill>
                  <a:schemeClr val="dk1"/>
                </a:solidFill>
                <a:latin typeface="Avenir"/>
                <a:ea typeface="Avenir"/>
                <a:cs typeface="Avenir"/>
                <a:sym typeface="Avenir"/>
              </a:rPr>
              <a:t>The National Elections Watch (NEW) published </a:t>
            </a:r>
            <a:r>
              <a:rPr b="0" i="0" lang="en-US" sz="1750" u="sng" cap="none" strike="noStrike">
                <a:solidFill>
                  <a:schemeClr val="hlink"/>
                </a:solidFill>
                <a:latin typeface="Avenir"/>
                <a:ea typeface="Avenir"/>
                <a:cs typeface="Avenir"/>
                <a:sym typeface="Avenir"/>
                <a:hlinkClick r:id="rId4"/>
              </a:rPr>
              <a:t>http://salonevote.com</a:t>
            </a:r>
            <a:r>
              <a:rPr b="0" i="0" lang="en-US" sz="1750" u="none" cap="none" strike="noStrike">
                <a:solidFill>
                  <a:schemeClr val="dk1"/>
                </a:solidFill>
                <a:latin typeface="Avenir"/>
                <a:ea typeface="Avenir"/>
                <a:cs typeface="Avenir"/>
                <a:sym typeface="Avenir"/>
              </a:rPr>
              <a:t> in 2012, where data about poll opening, closing and counting, polling station set-up, polling station location, general voting procedures, voter demographics, provisional results were published</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This is another excellent tool that is very useful on election day and right after.</a:t>
            </a:r>
            <a:endParaRPr/>
          </a:p>
          <a:p>
            <a:pPr indent="-228600" lvl="1" marL="685800" marR="0" rtl="0" algn="l">
              <a:lnSpc>
                <a:spcPct val="100000"/>
              </a:lnSpc>
              <a:spcBef>
                <a:spcPts val="500"/>
              </a:spcBef>
              <a:spcAft>
                <a:spcPts val="0"/>
              </a:spcAft>
              <a:buClr>
                <a:schemeClr val="dk1"/>
              </a:buClr>
              <a:buSzPts val="1500"/>
              <a:buFont typeface="Arial"/>
              <a:buChar char="•"/>
            </a:pPr>
            <a:r>
              <a:rPr b="0" i="0" lang="en-US" sz="1500" u="none" cap="none" strike="noStrike">
                <a:solidFill>
                  <a:schemeClr val="dk1"/>
                </a:solidFill>
                <a:latin typeface="Avenir"/>
                <a:ea typeface="Avenir"/>
                <a:cs typeface="Avenir"/>
                <a:sym typeface="Avenir"/>
              </a:rPr>
              <a:t>However, we noticed that the current data is also not following all of the principles of open election data.</a:t>
            </a:r>
            <a:endParaRPr b="0" i="0" sz="1500" u="none" cap="none" strike="noStrike">
              <a:solidFill>
                <a:schemeClr val="dk1"/>
              </a:solidFill>
              <a:latin typeface="Avenir"/>
              <a:ea typeface="Avenir"/>
              <a:cs typeface="Avenir"/>
              <a:sym typeface="Avenir"/>
            </a:endParaRPr>
          </a:p>
          <a:p>
            <a:pPr indent="-117475" lvl="0" marL="228600" marR="0" rtl="0" algn="l">
              <a:lnSpc>
                <a:spcPct val="100000"/>
              </a:lnSpc>
              <a:spcBef>
                <a:spcPts val="1000"/>
              </a:spcBef>
              <a:spcAft>
                <a:spcPts val="0"/>
              </a:spcAft>
              <a:buClr>
                <a:schemeClr val="dk1"/>
              </a:buClr>
              <a:buSzPts val="1750"/>
              <a:buFont typeface="Arial"/>
              <a:buNone/>
            </a:pPr>
            <a:r>
              <a:t/>
            </a:r>
            <a:endParaRPr b="0" i="0" sz="1750" u="none" cap="none" strike="noStrike">
              <a:solidFill>
                <a:schemeClr val="dk1"/>
              </a:solidFill>
              <a:latin typeface="Avenir"/>
              <a:ea typeface="Avenir"/>
              <a:cs typeface="Avenir"/>
              <a:sym typeface="Avenir"/>
            </a:endParaRPr>
          </a:p>
        </p:txBody>
      </p:sp>
      <p:pic>
        <p:nvPicPr>
          <p:cNvPr id="236" name="Shape 236"/>
          <p:cNvPicPr preferRelativeResize="0"/>
          <p:nvPr/>
        </p:nvPicPr>
        <p:blipFill rotWithShape="1">
          <a:blip r:embed="rId5">
            <a:alphaModFix/>
          </a:blip>
          <a:srcRect b="0" l="0" r="0" t="0"/>
          <a:stretch/>
        </p:blipFill>
        <p:spPr>
          <a:xfrm>
            <a:off x="11323638" y="73025"/>
            <a:ext cx="868362" cy="86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Shape 243"/>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Shape 244"/>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Shape 245"/>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Shape 246"/>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Shape 247"/>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Why Sierra Leone OEDP? </a:t>
            </a:r>
            <a:endParaRPr/>
          </a:p>
        </p:txBody>
      </p:sp>
      <p:sp>
        <p:nvSpPr>
          <p:cNvPr id="248" name="Shape 248"/>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249" name="Shape 249"/>
          <p:cNvPicPr preferRelativeResize="0"/>
          <p:nvPr>
            <p:ph idx="1" type="body"/>
          </p:nvPr>
        </p:nvPicPr>
        <p:blipFill rotWithShape="1">
          <a:blip r:embed="rId3">
            <a:alphaModFix/>
          </a:blip>
          <a:srcRect b="0" l="0" r="0" t="0"/>
          <a:stretch/>
        </p:blipFill>
        <p:spPr>
          <a:xfrm>
            <a:off x="0" y="1462755"/>
            <a:ext cx="7423331" cy="4339329"/>
          </a:xfrm>
          <a:prstGeom prst="rect">
            <a:avLst/>
          </a:prstGeom>
          <a:noFill/>
          <a:ln>
            <a:noFill/>
          </a:ln>
        </p:spPr>
      </p:pic>
      <p:pic>
        <p:nvPicPr>
          <p:cNvPr id="250" name="Shape 250"/>
          <p:cNvPicPr preferRelativeResize="0"/>
          <p:nvPr/>
        </p:nvPicPr>
        <p:blipFill rotWithShape="1">
          <a:blip r:embed="rId4">
            <a:alphaModFix/>
          </a:blip>
          <a:srcRect b="0" l="0" r="0" t="0"/>
          <a:stretch/>
        </p:blipFill>
        <p:spPr>
          <a:xfrm>
            <a:off x="11323638" y="73025"/>
            <a:ext cx="868362" cy="866775"/>
          </a:xfrm>
          <a:prstGeom prst="rect">
            <a:avLst/>
          </a:prstGeom>
          <a:noFill/>
          <a:ln>
            <a:noFill/>
          </a:ln>
        </p:spPr>
      </p:pic>
      <p:pic>
        <p:nvPicPr>
          <p:cNvPr id="251" name="Shape 251"/>
          <p:cNvPicPr preferRelativeResize="0"/>
          <p:nvPr/>
        </p:nvPicPr>
        <p:blipFill rotWithShape="1">
          <a:blip r:embed="rId5">
            <a:alphaModFix/>
          </a:blip>
          <a:srcRect b="0" l="0" r="0" t="0"/>
          <a:stretch/>
        </p:blipFill>
        <p:spPr>
          <a:xfrm>
            <a:off x="5428170" y="1012670"/>
            <a:ext cx="6763830" cy="2862060"/>
          </a:xfrm>
          <a:prstGeom prst="rect">
            <a:avLst/>
          </a:prstGeom>
          <a:noFill/>
          <a:ln>
            <a:noFill/>
          </a:ln>
        </p:spPr>
      </p:pic>
      <p:pic>
        <p:nvPicPr>
          <p:cNvPr id="252" name="Shape 252"/>
          <p:cNvPicPr preferRelativeResize="0"/>
          <p:nvPr/>
        </p:nvPicPr>
        <p:blipFill rotWithShape="1">
          <a:blip r:embed="rId6">
            <a:alphaModFix/>
          </a:blip>
          <a:srcRect b="0" l="0" r="0" t="0"/>
          <a:stretch/>
        </p:blipFill>
        <p:spPr>
          <a:xfrm>
            <a:off x="5464369" y="3467968"/>
            <a:ext cx="6808289" cy="2904717"/>
          </a:xfrm>
          <a:prstGeom prst="rect">
            <a:avLst/>
          </a:prstGeom>
          <a:noFill/>
          <a:ln>
            <a:noFill/>
          </a:ln>
        </p:spPr>
      </p:pic>
      <p:cxnSp>
        <p:nvCxnSpPr>
          <p:cNvPr id="253" name="Shape 253"/>
          <p:cNvCxnSpPr/>
          <p:nvPr/>
        </p:nvCxnSpPr>
        <p:spPr>
          <a:xfrm flipH="1" rot="10800000">
            <a:off x="8218710" y="1771164"/>
            <a:ext cx="644893" cy="654517"/>
          </a:xfrm>
          <a:prstGeom prst="straightConnector1">
            <a:avLst/>
          </a:prstGeom>
          <a:noFill/>
          <a:ln cap="flat" cmpd="sng" w="9525">
            <a:solidFill>
              <a:srgbClr val="FF0000"/>
            </a:solidFill>
            <a:prstDash val="solid"/>
            <a:miter lim="800000"/>
            <a:headEnd len="sm" w="sm" type="none"/>
            <a:tailEnd len="med" w="med" type="triangle"/>
          </a:ln>
        </p:spPr>
      </p:cxnSp>
      <p:sp>
        <p:nvSpPr>
          <p:cNvPr id="254" name="Shape 254"/>
          <p:cNvSpPr/>
          <p:nvPr/>
        </p:nvSpPr>
        <p:spPr>
          <a:xfrm>
            <a:off x="7607442" y="1395362"/>
            <a:ext cx="2160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PDF is not analyzable</a:t>
            </a:r>
            <a:endParaRPr sz="1800">
              <a:solidFill>
                <a:srgbClr val="FF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p:nvPr/>
        </p:nvSpPr>
        <p:spPr>
          <a:xfrm>
            <a:off x="11198416" y="0"/>
            <a:ext cx="993583" cy="1012723"/>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Shape 261"/>
          <p:cNvSpPr/>
          <p:nvPr/>
        </p:nvSpPr>
        <p:spPr>
          <a:xfrm>
            <a:off x="10249293" y="0"/>
            <a:ext cx="1898248" cy="1012723"/>
          </a:xfrm>
          <a:prstGeom prst="triangle">
            <a:avLst>
              <a:gd fmla="val 50000" name="adj"/>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Shape 262"/>
          <p:cNvSpPr/>
          <p:nvPr/>
        </p:nvSpPr>
        <p:spPr>
          <a:xfrm>
            <a:off x="0" y="-9658"/>
            <a:ext cx="9871063" cy="1012723"/>
          </a:xfrm>
          <a:prstGeom prst="rect">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Shape 263"/>
          <p:cNvSpPr/>
          <p:nvPr/>
        </p:nvSpPr>
        <p:spPr>
          <a:xfrm flipH="1" rot="10800000">
            <a:off x="8929205" y="0"/>
            <a:ext cx="1879920" cy="1012723"/>
          </a:xfrm>
          <a:prstGeom prst="triangle">
            <a:avLst>
              <a:gd fmla="val 50000" name="adj"/>
            </a:avLst>
          </a:prstGeom>
          <a:solidFill>
            <a:srgbClr val="3B99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Shape 264"/>
          <p:cNvSpPr/>
          <p:nvPr/>
        </p:nvSpPr>
        <p:spPr>
          <a:xfrm>
            <a:off x="0" y="6400284"/>
            <a:ext cx="12192000" cy="457716"/>
          </a:xfrm>
          <a:prstGeom prst="rect">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txBox="1"/>
          <p:nvPr>
            <p:ph type="title"/>
          </p:nvPr>
        </p:nvSpPr>
        <p:spPr>
          <a:xfrm>
            <a:off x="141513" y="-8080"/>
            <a:ext cx="9729549" cy="100780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Why Sierra Leone OEDP?</a:t>
            </a:r>
            <a:endParaRPr b="0" i="0" sz="4400" u="none" cap="none" strike="noStrike">
              <a:solidFill>
                <a:schemeClr val="lt1"/>
              </a:solidFill>
              <a:latin typeface="Calibri"/>
              <a:ea typeface="Calibri"/>
              <a:cs typeface="Calibri"/>
              <a:sym typeface="Calibri"/>
            </a:endParaRPr>
          </a:p>
        </p:txBody>
      </p:sp>
      <p:sp>
        <p:nvSpPr>
          <p:cNvPr id="266" name="Shape 266"/>
          <p:cNvSpPr txBox="1"/>
          <p:nvPr/>
        </p:nvSpPr>
        <p:spPr>
          <a:xfrm>
            <a:off x="0" y="6419948"/>
            <a:ext cx="1363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LAMTECH.SL</a:t>
            </a:r>
            <a:endParaRPr sz="1800">
              <a:solidFill>
                <a:schemeClr val="lt1"/>
              </a:solidFill>
              <a:latin typeface="Calibri"/>
              <a:ea typeface="Calibri"/>
              <a:cs typeface="Calibri"/>
              <a:sym typeface="Calibri"/>
            </a:endParaRPr>
          </a:p>
        </p:txBody>
      </p:sp>
      <p:pic>
        <p:nvPicPr>
          <p:cNvPr id="267" name="Shape 267"/>
          <p:cNvPicPr preferRelativeResize="0"/>
          <p:nvPr/>
        </p:nvPicPr>
        <p:blipFill rotWithShape="1">
          <a:blip r:embed="rId3">
            <a:alphaModFix/>
          </a:blip>
          <a:srcRect b="0" l="0" r="0" t="0"/>
          <a:stretch/>
        </p:blipFill>
        <p:spPr>
          <a:xfrm>
            <a:off x="11323638" y="73025"/>
            <a:ext cx="868362" cy="866775"/>
          </a:xfrm>
          <a:prstGeom prst="rect">
            <a:avLst/>
          </a:prstGeom>
          <a:noFill/>
          <a:ln>
            <a:noFill/>
          </a:ln>
        </p:spPr>
      </p:pic>
      <p:pic>
        <p:nvPicPr>
          <p:cNvPr id="268" name="Shape 268"/>
          <p:cNvPicPr preferRelativeResize="0"/>
          <p:nvPr/>
        </p:nvPicPr>
        <p:blipFill rotWithShape="1">
          <a:blip r:embed="rId4">
            <a:alphaModFix/>
          </a:blip>
          <a:srcRect b="0" l="0" r="0" t="0"/>
          <a:stretch/>
        </p:blipFill>
        <p:spPr>
          <a:xfrm>
            <a:off x="971538" y="1732138"/>
            <a:ext cx="4738229" cy="4351338"/>
          </a:xfrm>
          <a:prstGeom prst="rect">
            <a:avLst/>
          </a:prstGeom>
          <a:noFill/>
          <a:ln>
            <a:noFill/>
          </a:ln>
        </p:spPr>
      </p:pic>
      <p:pic>
        <p:nvPicPr>
          <p:cNvPr id="269" name="Shape 269"/>
          <p:cNvPicPr preferRelativeResize="0"/>
          <p:nvPr/>
        </p:nvPicPr>
        <p:blipFill rotWithShape="1">
          <a:blip r:embed="rId5">
            <a:alphaModFix/>
          </a:blip>
          <a:srcRect b="0" l="0" r="0" t="0"/>
          <a:stretch/>
        </p:blipFill>
        <p:spPr>
          <a:xfrm>
            <a:off x="6460865" y="1732138"/>
            <a:ext cx="4546969" cy="4114800"/>
          </a:xfrm>
          <a:prstGeom prst="rect">
            <a:avLst/>
          </a:prstGeom>
          <a:noFill/>
          <a:ln>
            <a:noFill/>
          </a:ln>
        </p:spPr>
      </p:pic>
      <p:sp>
        <p:nvSpPr>
          <p:cNvPr id="270" name="Shape 270"/>
          <p:cNvSpPr txBox="1"/>
          <p:nvPr/>
        </p:nvSpPr>
        <p:spPr>
          <a:xfrm>
            <a:off x="4437246" y="1091736"/>
            <a:ext cx="441633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There is no option to bulk download the data</a:t>
            </a:r>
            <a:endParaRPr sz="1800">
              <a:solidFill>
                <a:srgbClr val="FF0000"/>
              </a:solidFill>
              <a:latin typeface="Calibri"/>
              <a:ea typeface="Calibri"/>
              <a:cs typeface="Calibri"/>
              <a:sym typeface="Calibri"/>
            </a:endParaRPr>
          </a:p>
        </p:txBody>
      </p:sp>
      <p:cxnSp>
        <p:nvCxnSpPr>
          <p:cNvPr id="271" name="Shape 271"/>
          <p:cNvCxnSpPr/>
          <p:nvPr/>
        </p:nvCxnSpPr>
        <p:spPr>
          <a:xfrm flipH="1" rot="10800000">
            <a:off x="3686148" y="1247803"/>
            <a:ext cx="734792" cy="518647"/>
          </a:xfrm>
          <a:prstGeom prst="straightConnector1">
            <a:avLst/>
          </a:prstGeom>
          <a:noFill/>
          <a:ln cap="flat" cmpd="sng" w="9525">
            <a:solidFill>
              <a:srgbClr val="FF0000"/>
            </a:solidFill>
            <a:prstDash val="solid"/>
            <a:miter lim="800000"/>
            <a:headEnd len="sm" w="sm" type="none"/>
            <a:tailEnd len="med" w="med" type="triangle"/>
          </a:ln>
        </p:spPr>
      </p:cxnSp>
      <p:cxnSp>
        <p:nvCxnSpPr>
          <p:cNvPr id="272" name="Shape 272"/>
          <p:cNvCxnSpPr/>
          <p:nvPr/>
        </p:nvCxnSpPr>
        <p:spPr>
          <a:xfrm rot="10800000">
            <a:off x="8853583" y="1289546"/>
            <a:ext cx="648186" cy="527058"/>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